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1" r:id="rId35"/>
    <p:sldId id="293" r:id="rId36"/>
    <p:sldId id="289" r:id="rId37"/>
    <p:sldId id="290" r:id="rId38"/>
  </p:sldIdLst>
  <p:sldSz cx="9144000" cy="5143500" type="screen16x9"/>
  <p:notesSz cx="6858000" cy="9144000"/>
  <p:embeddedFontLst>
    <p:embeddedFont>
      <p:font typeface="Lato" panose="020F0502020204030203" pitchFamily="34" charset="0"/>
      <p:regular r:id="rId40"/>
      <p:bold r:id="rId41"/>
      <p:italic r:id="rId42"/>
      <p:boldItalic r:id="rId43"/>
    </p:embeddedFont>
    <p:embeddedFont>
      <p:font typeface="Raleway"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7EA7E-566A-4511-808E-E35BBA231A6A}" v="7" dt="2022-09-26T02:21:22.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288" y="5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Ding Xiang" userId="5d49a64f78317fbe" providerId="LiveId" clId="{342B508D-C250-4C10-9401-0DB707563396}"/>
    <pc:docChg chg="custSel addSld delSld modSld modMainMaster">
      <pc:chgData name="Cheng Ding Xiang" userId="5d49a64f78317fbe" providerId="LiveId" clId="{342B508D-C250-4C10-9401-0DB707563396}" dt="2022-08-15T07:22:13.646" v="1044" actId="20577"/>
      <pc:docMkLst>
        <pc:docMk/>
      </pc:docMkLst>
      <pc:sldChg chg="addSp delSp modSp add mod">
        <pc:chgData name="Cheng Ding Xiang" userId="5d49a64f78317fbe" providerId="LiveId" clId="{342B508D-C250-4C10-9401-0DB707563396}" dt="2022-08-15T07:22:13.646" v="1044" actId="20577"/>
        <pc:sldMkLst>
          <pc:docMk/>
          <pc:sldMk cId="360296512" sldId="291"/>
        </pc:sldMkLst>
        <pc:spChg chg="add del mod">
          <ac:chgData name="Cheng Ding Xiang" userId="5d49a64f78317fbe" providerId="LiveId" clId="{342B508D-C250-4C10-9401-0DB707563396}" dt="2022-08-15T07:09:23.619" v="342" actId="478"/>
          <ac:spMkLst>
            <pc:docMk/>
            <pc:sldMk cId="360296512" sldId="291"/>
            <ac:spMk id="3" creationId="{2F100C84-37DE-90C2-0682-053ECDF4425C}"/>
          </ac:spMkLst>
        </pc:spChg>
        <pc:spChg chg="add del mod">
          <ac:chgData name="Cheng Ding Xiang" userId="5d49a64f78317fbe" providerId="LiveId" clId="{342B508D-C250-4C10-9401-0DB707563396}" dt="2022-08-15T07:10:38.234" v="487" actId="478"/>
          <ac:spMkLst>
            <pc:docMk/>
            <pc:sldMk cId="360296512" sldId="291"/>
            <ac:spMk id="4" creationId="{4B8A78FA-16CC-B60C-8C1E-5A7C8536DE9C}"/>
          </ac:spMkLst>
        </pc:spChg>
        <pc:spChg chg="add del mod">
          <ac:chgData name="Cheng Ding Xiang" userId="5d49a64f78317fbe" providerId="LiveId" clId="{342B508D-C250-4C10-9401-0DB707563396}" dt="2022-08-15T07:11:17.349" v="518"/>
          <ac:spMkLst>
            <pc:docMk/>
            <pc:sldMk cId="360296512" sldId="291"/>
            <ac:spMk id="5" creationId="{0FFD563C-EFDA-FE9E-B534-E8EAB535D391}"/>
          </ac:spMkLst>
        </pc:spChg>
        <pc:spChg chg="add mod">
          <ac:chgData name="Cheng Ding Xiang" userId="5d49a64f78317fbe" providerId="LiveId" clId="{342B508D-C250-4C10-9401-0DB707563396}" dt="2022-08-15T07:22:13.646" v="1044" actId="20577"/>
          <ac:spMkLst>
            <pc:docMk/>
            <pc:sldMk cId="360296512" sldId="291"/>
            <ac:spMk id="6" creationId="{5900DB73-CA57-BDF3-5E2A-D8BB54E291D8}"/>
          </ac:spMkLst>
        </pc:spChg>
        <pc:spChg chg="mod">
          <ac:chgData name="Cheng Ding Xiang" userId="5d49a64f78317fbe" providerId="LiveId" clId="{342B508D-C250-4C10-9401-0DB707563396}" dt="2022-08-15T07:03:47.486" v="40" actId="20577"/>
          <ac:spMkLst>
            <pc:docMk/>
            <pc:sldMk cId="360296512" sldId="291"/>
            <ac:spMk id="377" creationId="{00000000-0000-0000-0000-000000000000}"/>
          </ac:spMkLst>
        </pc:spChg>
        <pc:spChg chg="del mod">
          <ac:chgData name="Cheng Ding Xiang" userId="5d49a64f78317fbe" providerId="LiveId" clId="{342B508D-C250-4C10-9401-0DB707563396}" dt="2022-08-15T07:09:20.712" v="341" actId="478"/>
          <ac:spMkLst>
            <pc:docMk/>
            <pc:sldMk cId="360296512" sldId="291"/>
            <ac:spMk id="378" creationId="{00000000-0000-0000-0000-000000000000}"/>
          </ac:spMkLst>
        </pc:spChg>
      </pc:sldChg>
      <pc:sldChg chg="modSp new del mod">
        <pc:chgData name="Cheng Ding Xiang" userId="5d49a64f78317fbe" providerId="LiveId" clId="{342B508D-C250-4C10-9401-0DB707563396}" dt="2022-08-15T07:02:59.491" v="2" actId="47"/>
        <pc:sldMkLst>
          <pc:docMk/>
          <pc:sldMk cId="1024689272" sldId="291"/>
        </pc:sldMkLst>
        <pc:spChg chg="mod">
          <ac:chgData name="Cheng Ding Xiang" userId="5d49a64f78317fbe" providerId="LiveId" clId="{342B508D-C250-4C10-9401-0DB707563396}" dt="2022-08-15T07:02:54.780" v="1" actId="1076"/>
          <ac:spMkLst>
            <pc:docMk/>
            <pc:sldMk cId="1024689272" sldId="291"/>
            <ac:spMk id="2" creationId="{485B7B2C-4F91-613D-F1D7-132A821BD514}"/>
          </ac:spMkLst>
        </pc:spChg>
      </pc:sldChg>
      <pc:sldMasterChg chg="modSp mod">
        <pc:chgData name="Cheng Ding Xiang" userId="5d49a64f78317fbe" providerId="LiveId" clId="{342B508D-C250-4C10-9401-0DB707563396}" dt="2022-08-15T07:08:03.796" v="278" actId="20577"/>
        <pc:sldMasterMkLst>
          <pc:docMk/>
          <pc:sldMasterMk cId="0" sldId="2147483659"/>
        </pc:sldMasterMkLst>
        <pc:spChg chg="mod">
          <ac:chgData name="Cheng Ding Xiang" userId="5d49a64f78317fbe" providerId="LiveId" clId="{342B508D-C250-4C10-9401-0DB707563396}" dt="2022-08-15T07:08:03.796" v="278" actId="20577"/>
          <ac:spMkLst>
            <pc:docMk/>
            <pc:sldMasterMk cId="0" sldId="2147483659"/>
            <ac:spMk id="7" creationId="{00000000-0000-0000-0000-000000000000}"/>
          </ac:spMkLst>
        </pc:spChg>
      </pc:sldMasterChg>
    </pc:docChg>
  </pc:docChgLst>
  <pc:docChgLst>
    <pc:chgData name="Cheng Ding Xiang" userId="5d49a64f78317fbe" providerId="LiveId" clId="{1C57EA7E-566A-4511-808E-E35BBA231A6A}"/>
    <pc:docChg chg="custSel addSld delSld modSld sldOrd">
      <pc:chgData name="Cheng Ding Xiang" userId="5d49a64f78317fbe" providerId="LiveId" clId="{1C57EA7E-566A-4511-808E-E35BBA231A6A}" dt="2022-10-03T02:19:11.197" v="700" actId="20577"/>
      <pc:docMkLst>
        <pc:docMk/>
      </pc:docMkLst>
      <pc:sldChg chg="addSp delSp modSp mod">
        <pc:chgData name="Cheng Ding Xiang" userId="5d49a64f78317fbe" providerId="LiveId" clId="{1C57EA7E-566A-4511-808E-E35BBA231A6A}" dt="2022-09-26T02:21:22.049" v="34" actId="1076"/>
        <pc:sldMkLst>
          <pc:docMk/>
          <pc:sldMk cId="0" sldId="265"/>
        </pc:sldMkLst>
        <pc:picChg chg="del">
          <ac:chgData name="Cheng Ding Xiang" userId="5d49a64f78317fbe" providerId="LiveId" clId="{1C57EA7E-566A-4511-808E-E35BBA231A6A}" dt="2022-09-26T02:21:10.825" v="31" actId="478"/>
          <ac:picMkLst>
            <pc:docMk/>
            <pc:sldMk cId="0" sldId="265"/>
            <ac:picMk id="145" creationId="{00000000-0000-0000-0000-000000000000}"/>
          </ac:picMkLst>
        </pc:picChg>
        <pc:picChg chg="del">
          <ac:chgData name="Cheng Ding Xiang" userId="5d49a64f78317fbe" providerId="LiveId" clId="{1C57EA7E-566A-4511-808E-E35BBA231A6A}" dt="2022-09-26T02:21:10.825" v="31" actId="478"/>
          <ac:picMkLst>
            <pc:docMk/>
            <pc:sldMk cId="0" sldId="265"/>
            <ac:picMk id="146" creationId="{00000000-0000-0000-0000-000000000000}"/>
          </ac:picMkLst>
        </pc:picChg>
        <pc:picChg chg="del">
          <ac:chgData name="Cheng Ding Xiang" userId="5d49a64f78317fbe" providerId="LiveId" clId="{1C57EA7E-566A-4511-808E-E35BBA231A6A}" dt="2022-09-26T02:21:10.825" v="31" actId="478"/>
          <ac:picMkLst>
            <pc:docMk/>
            <pc:sldMk cId="0" sldId="265"/>
            <ac:picMk id="147" creationId="{00000000-0000-0000-0000-000000000000}"/>
          </ac:picMkLst>
        </pc:picChg>
        <pc:picChg chg="del">
          <ac:chgData name="Cheng Ding Xiang" userId="5d49a64f78317fbe" providerId="LiveId" clId="{1C57EA7E-566A-4511-808E-E35BBA231A6A}" dt="2022-09-26T02:21:10.825" v="31" actId="478"/>
          <ac:picMkLst>
            <pc:docMk/>
            <pc:sldMk cId="0" sldId="265"/>
            <ac:picMk id="148" creationId="{00000000-0000-0000-0000-000000000000}"/>
          </ac:picMkLst>
        </pc:picChg>
        <pc:picChg chg="add mod">
          <ac:chgData name="Cheng Ding Xiang" userId="5d49a64f78317fbe" providerId="LiveId" clId="{1C57EA7E-566A-4511-808E-E35BBA231A6A}" dt="2022-09-26T02:21:22.049" v="34" actId="1076"/>
          <ac:picMkLst>
            <pc:docMk/>
            <pc:sldMk cId="0" sldId="265"/>
            <ac:picMk id="2050" creationId="{8DD25B36-C129-E5AD-0F70-22311D3C4EE3}"/>
          </ac:picMkLst>
        </pc:picChg>
      </pc:sldChg>
      <pc:sldChg chg="addSp delSp modSp mod">
        <pc:chgData name="Cheng Ding Xiang" userId="5d49a64f78317fbe" providerId="LiveId" clId="{1C57EA7E-566A-4511-808E-E35BBA231A6A}" dt="2022-09-26T02:20:04.638" v="30" actId="20577"/>
        <pc:sldMkLst>
          <pc:docMk/>
          <pc:sldMk cId="0" sldId="266"/>
        </pc:sldMkLst>
        <pc:spChg chg="mod">
          <ac:chgData name="Cheng Ding Xiang" userId="5d49a64f78317fbe" providerId="LiveId" clId="{1C57EA7E-566A-4511-808E-E35BBA231A6A}" dt="2022-09-26T02:20:04.638" v="30" actId="20577"/>
          <ac:spMkLst>
            <pc:docMk/>
            <pc:sldMk cId="0" sldId="266"/>
            <ac:spMk id="156" creationId="{00000000-0000-0000-0000-000000000000}"/>
          </ac:spMkLst>
        </pc:spChg>
        <pc:picChg chg="del">
          <ac:chgData name="Cheng Ding Xiang" userId="5d49a64f78317fbe" providerId="LiveId" clId="{1C57EA7E-566A-4511-808E-E35BBA231A6A}" dt="2022-09-26T02:19:50.058" v="0" actId="478"/>
          <ac:picMkLst>
            <pc:docMk/>
            <pc:sldMk cId="0" sldId="266"/>
            <ac:picMk id="154" creationId="{00000000-0000-0000-0000-000000000000}"/>
          </ac:picMkLst>
        </pc:picChg>
        <pc:picChg chg="del">
          <ac:chgData name="Cheng Ding Xiang" userId="5d49a64f78317fbe" providerId="LiveId" clId="{1C57EA7E-566A-4511-808E-E35BBA231A6A}" dt="2022-09-26T02:19:50.058" v="0" actId="478"/>
          <ac:picMkLst>
            <pc:docMk/>
            <pc:sldMk cId="0" sldId="266"/>
            <ac:picMk id="155" creationId="{00000000-0000-0000-0000-000000000000}"/>
          </ac:picMkLst>
        </pc:picChg>
        <pc:picChg chg="add mod">
          <ac:chgData name="Cheng Ding Xiang" userId="5d49a64f78317fbe" providerId="LiveId" clId="{1C57EA7E-566A-4511-808E-E35BBA231A6A}" dt="2022-09-26T02:19:58.393" v="4" actId="1076"/>
          <ac:picMkLst>
            <pc:docMk/>
            <pc:sldMk cId="0" sldId="266"/>
            <ac:picMk id="1026" creationId="{AF3BBFB7-C306-94AF-95EE-77894B2FDE13}"/>
          </ac:picMkLst>
        </pc:picChg>
      </pc:sldChg>
      <pc:sldChg chg="new del ord">
        <pc:chgData name="Cheng Ding Xiang" userId="5d49a64f78317fbe" providerId="LiveId" clId="{1C57EA7E-566A-4511-808E-E35BBA231A6A}" dt="2022-09-26T02:25:23.038" v="39" actId="47"/>
        <pc:sldMkLst>
          <pc:docMk/>
          <pc:sldMk cId="910118200" sldId="292"/>
        </pc:sldMkLst>
      </pc:sldChg>
      <pc:sldChg chg="modSp add mod">
        <pc:chgData name="Cheng Ding Xiang" userId="5d49a64f78317fbe" providerId="LiveId" clId="{1C57EA7E-566A-4511-808E-E35BBA231A6A}" dt="2022-10-03T02:19:11.197" v="700" actId="20577"/>
        <pc:sldMkLst>
          <pc:docMk/>
          <pc:sldMk cId="999793283" sldId="293"/>
        </pc:sldMkLst>
        <pc:spChg chg="mod">
          <ac:chgData name="Cheng Ding Xiang" userId="5d49a64f78317fbe" providerId="LiveId" clId="{1C57EA7E-566A-4511-808E-E35BBA231A6A}" dt="2022-10-03T02:19:11.197" v="700" actId="20577"/>
          <ac:spMkLst>
            <pc:docMk/>
            <pc:sldMk cId="999793283" sldId="293"/>
            <ac:spMk id="6" creationId="{5900DB73-CA57-BDF3-5E2A-D8BB54E291D8}"/>
          </ac:spMkLst>
        </pc:spChg>
        <pc:spChg chg="mod">
          <ac:chgData name="Cheng Ding Xiang" userId="5d49a64f78317fbe" providerId="LiveId" clId="{1C57EA7E-566A-4511-808E-E35BBA231A6A}" dt="2022-09-26T02:25:29.039" v="49" actId="20577"/>
          <ac:spMkLst>
            <pc:docMk/>
            <pc:sldMk cId="999793283" sldId="293"/>
            <ac:spMk id="37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4d07861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4d07861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4d07861b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94d07861b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94d07861b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94d07861b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94d07861b1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94d07861b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94d07861b1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94d07861b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497e55a1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497e55a1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4d07861b1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4d07861b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4d07861b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4d07861b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4d07861b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94d07861b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94d07861b1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94d07861b1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94d07861b1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94d07861b1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4d07861b1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4d07861b1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94d07861b1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94d07861b1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4d07861b1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4d07861b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4d07861b1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4d07861b1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94d07861b1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94d07861b1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94d07861b1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94d07861b1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4d07861b1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4d07861b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94d07861b1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94d07861b1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94d07861b1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94d07861b1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94d07861b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94d07861b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497e55a1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497e55a1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4d07861b1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4d07861b1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4bdba618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64bdba618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4d07861b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4d07861b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4bdba618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4bdba618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4bdba618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4bdba618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575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4bdba618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4bdba618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559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94d07861b1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4d07861b1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4bdba618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4bdba618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4d07861b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4d07861b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94d07861b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94d07861b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94d07861b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94d07861b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94d07861b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94d07861b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94d07861b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94d07861b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94d07861b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94d07861b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r>
              <a:rPr lang="en-US" dirty="0"/>
              <a:t>D</a:t>
            </a:r>
          </a:p>
          <a:p>
            <a:pPr lvl="1"/>
            <a:r>
              <a:rPr lang="en-US" dirty="0"/>
              <a:t>D</a:t>
            </a:r>
          </a:p>
          <a:p>
            <a:pPr lvl="2"/>
            <a:r>
              <a:rPr lang="en-US" dirty="0"/>
              <a:t>a</a:t>
            </a:r>
            <a:endParaRPr dirty="0"/>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youtu.be/rLl9XBg7wSs?t=8"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Basic Production Planning</a:t>
            </a:r>
            <a:endParaRPr dirty="0"/>
          </a:p>
          <a:p>
            <a:pPr marL="0" lvl="0" indent="0" algn="l" rtl="0">
              <a:spcBef>
                <a:spcPts val="0"/>
              </a:spcBef>
              <a:spcAft>
                <a:spcPts val="0"/>
              </a:spcAft>
              <a:buNone/>
            </a:pPr>
            <a:r>
              <a:rPr lang="en" sz="2000" b="0" dirty="0"/>
              <a:t>Adapted from Raymond Teo</a:t>
            </a:r>
            <a:endParaRPr sz="20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Common : I do this part, you do that part...</a:t>
            </a:r>
            <a:endParaRPr/>
          </a:p>
        </p:txBody>
      </p:sp>
      <p:pic>
        <p:nvPicPr>
          <p:cNvPr id="2050" name="Picture 2" descr="2,404 Horse body part Images, Stock Photos &amp; Vectors | Shutterstock">
            <a:extLst>
              <a:ext uri="{FF2B5EF4-FFF2-40B4-BE49-F238E27FC236}">
                <a16:creationId xmlns:a16="http://schemas.microsoft.com/office/drawing/2014/main" id="{8DD25B36-C129-E5AD-0F70-22311D3C4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000" y="1941740"/>
            <a:ext cx="2872454" cy="30634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you get...</a:t>
            </a:r>
            <a:endParaRPr/>
          </a:p>
        </p:txBody>
      </p:sp>
      <p:sp>
        <p:nvSpPr>
          <p:cNvPr id="156" name="Google Shape;156;p23"/>
          <p:cNvSpPr txBox="1"/>
          <p:nvPr/>
        </p:nvSpPr>
        <p:spPr>
          <a:xfrm>
            <a:off x="0" y="4278825"/>
            <a:ext cx="9144000" cy="8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2"/>
                </a:solidFill>
                <a:latin typeface="Raleway"/>
                <a:ea typeface="Raleway"/>
                <a:cs typeface="Raleway"/>
                <a:sym typeface="Raleway"/>
              </a:rPr>
              <a:t>Has the individual parts… but not what you want</a:t>
            </a:r>
            <a:endParaRPr sz="2000" dirty="0"/>
          </a:p>
        </p:txBody>
      </p:sp>
      <p:pic>
        <p:nvPicPr>
          <p:cNvPr id="1026" name="Picture 2" descr="Unfinished Horse Drawing | Know Your Meme">
            <a:extLst>
              <a:ext uri="{FF2B5EF4-FFF2-40B4-BE49-F238E27FC236}">
                <a16:creationId xmlns:a16="http://schemas.microsoft.com/office/drawing/2014/main" id="{AF3BBFB7-C306-94AF-95EE-77894B2FD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827" y="1132434"/>
            <a:ext cx="5237186" cy="2947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you need...</a:t>
            </a:r>
            <a:endParaRPr/>
          </a:p>
        </p:txBody>
      </p:sp>
      <p:sp>
        <p:nvSpPr>
          <p:cNvPr id="162" name="Google Shape;162;p24"/>
          <p:cNvSpPr txBox="1"/>
          <p:nvPr/>
        </p:nvSpPr>
        <p:spPr>
          <a:xfrm>
            <a:off x="0" y="4278825"/>
            <a:ext cx="9144000" cy="8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Raleway"/>
                <a:ea typeface="Raleway"/>
                <a:cs typeface="Raleway"/>
                <a:sym typeface="Raleway"/>
              </a:rPr>
              <a:t>Mold your game layer by layer.</a:t>
            </a:r>
            <a:br>
              <a:rPr lang="en" sz="2000">
                <a:solidFill>
                  <a:schemeClr val="dk2"/>
                </a:solidFill>
                <a:latin typeface="Raleway"/>
                <a:ea typeface="Raleway"/>
                <a:cs typeface="Raleway"/>
                <a:sym typeface="Raleway"/>
              </a:rPr>
            </a:br>
            <a:r>
              <a:rPr lang="en" sz="2000">
                <a:solidFill>
                  <a:schemeClr val="dk2"/>
                </a:solidFill>
                <a:latin typeface="Raleway"/>
                <a:ea typeface="Raleway"/>
                <a:cs typeface="Raleway"/>
                <a:sym typeface="Raleway"/>
              </a:rPr>
              <a:t>Confirm each part and move on.</a:t>
            </a:r>
            <a:endParaRPr sz="2000"/>
          </a:p>
        </p:txBody>
      </p:sp>
      <p:pic>
        <p:nvPicPr>
          <p:cNvPr id="163" name="Google Shape;163;p24"/>
          <p:cNvPicPr preferRelativeResize="0"/>
          <p:nvPr/>
        </p:nvPicPr>
        <p:blipFill>
          <a:blip r:embed="rId3">
            <a:alphaModFix/>
          </a:blip>
          <a:stretch>
            <a:fillRect/>
          </a:stretch>
        </p:blipFill>
        <p:spPr>
          <a:xfrm>
            <a:off x="1653188" y="1244250"/>
            <a:ext cx="5837626" cy="2882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 this...</a:t>
            </a:r>
            <a:endParaRPr/>
          </a:p>
        </p:txBody>
      </p:sp>
      <p:cxnSp>
        <p:nvCxnSpPr>
          <p:cNvPr id="169" name="Google Shape;169;p25"/>
          <p:cNvCxnSpPr>
            <a:stCxn id="170" idx="3"/>
            <a:endCxn id="171" idx="1"/>
          </p:cNvCxnSpPr>
          <p:nvPr/>
        </p:nvCxnSpPr>
        <p:spPr>
          <a:xfrm>
            <a:off x="1698619" y="2724150"/>
            <a:ext cx="6169800" cy="4200"/>
          </a:xfrm>
          <a:prstGeom prst="straightConnector1">
            <a:avLst/>
          </a:prstGeom>
          <a:noFill/>
          <a:ln w="38100" cap="flat" cmpd="sng">
            <a:solidFill>
              <a:schemeClr val="dk2"/>
            </a:solidFill>
            <a:prstDash val="solid"/>
            <a:round/>
            <a:headEnd type="none" w="med" len="med"/>
            <a:tailEnd type="triangle" w="med" len="med"/>
          </a:ln>
        </p:spPr>
      </p:cxnSp>
      <p:sp>
        <p:nvSpPr>
          <p:cNvPr id="170" name="Google Shape;170;p25"/>
          <p:cNvSpPr txBox="1"/>
          <p:nvPr/>
        </p:nvSpPr>
        <p:spPr>
          <a:xfrm>
            <a:off x="749719" y="24967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sp>
        <p:nvSpPr>
          <p:cNvPr id="171" name="Google Shape;171;p25"/>
          <p:cNvSpPr txBox="1"/>
          <p:nvPr/>
        </p:nvSpPr>
        <p:spPr>
          <a:xfrm>
            <a:off x="7868275" y="25010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FINISH</a:t>
            </a:r>
            <a:endParaRPr>
              <a:latin typeface="Lato"/>
              <a:ea typeface="Lato"/>
              <a:cs typeface="Lato"/>
              <a:sym typeface="Lato"/>
            </a:endParaRPr>
          </a:p>
        </p:txBody>
      </p:sp>
      <p:sp>
        <p:nvSpPr>
          <p:cNvPr id="172" name="Google Shape;172;p25"/>
          <p:cNvSpPr txBox="1"/>
          <p:nvPr/>
        </p:nvSpPr>
        <p:spPr>
          <a:xfrm>
            <a:off x="7868275" y="3361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Game done</a:t>
            </a:r>
            <a:endParaRPr>
              <a:latin typeface="Lato"/>
              <a:ea typeface="Lato"/>
              <a:cs typeface="Lato"/>
              <a:sym typeface="Lato"/>
            </a:endParaRPr>
          </a:p>
        </p:txBody>
      </p:sp>
      <p:cxnSp>
        <p:nvCxnSpPr>
          <p:cNvPr id="173" name="Google Shape;173;p25"/>
          <p:cNvCxnSpPr>
            <a:endCxn id="172" idx="0"/>
          </p:cNvCxnSpPr>
          <p:nvPr/>
        </p:nvCxnSpPr>
        <p:spPr>
          <a:xfrm>
            <a:off x="8342725" y="2951550"/>
            <a:ext cx="0" cy="410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3665125" y="818073"/>
            <a:ext cx="1813749" cy="2400324"/>
          </a:xfrm>
          <a:prstGeom prst="rect">
            <a:avLst/>
          </a:prstGeom>
          <a:noFill/>
          <a:ln>
            <a:noFill/>
          </a:ln>
        </p:spPr>
      </p:pic>
      <p:cxnSp>
        <p:nvCxnSpPr>
          <p:cNvPr id="179" name="Google Shape;179;p26"/>
          <p:cNvCxnSpPr>
            <a:stCxn id="180" idx="3"/>
            <a:endCxn id="181" idx="1"/>
          </p:cNvCxnSpPr>
          <p:nvPr/>
        </p:nvCxnSpPr>
        <p:spPr>
          <a:xfrm>
            <a:off x="1698619" y="2724150"/>
            <a:ext cx="6169800" cy="4200"/>
          </a:xfrm>
          <a:prstGeom prst="straightConnector1">
            <a:avLst/>
          </a:prstGeom>
          <a:noFill/>
          <a:ln w="38100" cap="flat" cmpd="sng">
            <a:solidFill>
              <a:schemeClr val="dk2"/>
            </a:solidFill>
            <a:prstDash val="solid"/>
            <a:round/>
            <a:headEnd type="none" w="med" len="med"/>
            <a:tailEnd type="triangle" w="med" len="med"/>
          </a:ln>
        </p:spPr>
      </p:cxnSp>
      <p:sp>
        <p:nvSpPr>
          <p:cNvPr id="180" name="Google Shape;180;p26"/>
          <p:cNvSpPr txBox="1"/>
          <p:nvPr/>
        </p:nvSpPr>
        <p:spPr>
          <a:xfrm>
            <a:off x="749719" y="24967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sp>
        <p:nvSpPr>
          <p:cNvPr id="181" name="Google Shape;181;p26"/>
          <p:cNvSpPr txBox="1"/>
          <p:nvPr/>
        </p:nvSpPr>
        <p:spPr>
          <a:xfrm>
            <a:off x="7868275" y="25010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FINISH</a:t>
            </a:r>
            <a:endParaRPr>
              <a:latin typeface="Lato"/>
              <a:ea typeface="Lato"/>
              <a:cs typeface="Lato"/>
              <a:sym typeface="Lato"/>
            </a:endParaRPr>
          </a:p>
        </p:txBody>
      </p:sp>
      <p:sp>
        <p:nvSpPr>
          <p:cNvPr id="182" name="Google Shape;182;p26"/>
          <p:cNvSpPr txBox="1"/>
          <p:nvPr/>
        </p:nvSpPr>
        <p:spPr>
          <a:xfrm>
            <a:off x="7868275" y="3361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Game done</a:t>
            </a:r>
            <a:endParaRPr>
              <a:latin typeface="Lato"/>
              <a:ea typeface="Lato"/>
              <a:cs typeface="Lato"/>
              <a:sym typeface="Lato"/>
            </a:endParaRPr>
          </a:p>
        </p:txBody>
      </p:sp>
      <p:cxnSp>
        <p:nvCxnSpPr>
          <p:cNvPr id="183" name="Google Shape;183;p26"/>
          <p:cNvCxnSpPr>
            <a:endCxn id="182" idx="0"/>
          </p:cNvCxnSpPr>
          <p:nvPr/>
        </p:nvCxnSpPr>
        <p:spPr>
          <a:xfrm>
            <a:off x="8342725" y="2951550"/>
            <a:ext cx="0" cy="410400"/>
          </a:xfrm>
          <a:prstGeom prst="straightConnector1">
            <a:avLst/>
          </a:prstGeom>
          <a:noFill/>
          <a:ln w="9525" cap="flat" cmpd="sng">
            <a:solidFill>
              <a:schemeClr val="dk2"/>
            </a:solidFill>
            <a:prstDash val="solid"/>
            <a:round/>
            <a:headEnd type="none" w="med" len="med"/>
            <a:tailEnd type="triangle" w="med" len="med"/>
          </a:ln>
        </p:spPr>
      </p:cxnSp>
      <p:sp>
        <p:nvSpPr>
          <p:cNvPr id="184" name="Google Shape;184;p26"/>
          <p:cNvSpPr/>
          <p:nvPr/>
        </p:nvSpPr>
        <p:spPr>
          <a:xfrm>
            <a:off x="5056325" y="579950"/>
            <a:ext cx="1412856" cy="1262088"/>
          </a:xfrm>
          <a:prstGeom prst="irregularSeal1">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Break it down!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 it down!</a:t>
            </a:r>
            <a:endParaRPr/>
          </a:p>
        </p:txBody>
      </p:sp>
      <p:cxnSp>
        <p:nvCxnSpPr>
          <p:cNvPr id="190" name="Google Shape;190;p27"/>
          <p:cNvCxnSpPr>
            <a:stCxn id="191" idx="3"/>
            <a:endCxn id="192" idx="1"/>
          </p:cNvCxnSpPr>
          <p:nvPr/>
        </p:nvCxnSpPr>
        <p:spPr>
          <a:xfrm>
            <a:off x="1698619" y="2724150"/>
            <a:ext cx="2262300" cy="4200"/>
          </a:xfrm>
          <a:prstGeom prst="straightConnector1">
            <a:avLst/>
          </a:prstGeom>
          <a:noFill/>
          <a:ln w="38100" cap="flat" cmpd="sng">
            <a:solidFill>
              <a:schemeClr val="dk2"/>
            </a:solidFill>
            <a:prstDash val="solid"/>
            <a:round/>
            <a:headEnd type="none" w="med" len="med"/>
            <a:tailEnd type="triangle" w="med" len="med"/>
          </a:ln>
        </p:spPr>
      </p:cxnSp>
      <p:sp>
        <p:nvSpPr>
          <p:cNvPr id="191" name="Google Shape;191;p27"/>
          <p:cNvSpPr txBox="1"/>
          <p:nvPr/>
        </p:nvSpPr>
        <p:spPr>
          <a:xfrm>
            <a:off x="749719" y="24967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sp>
        <p:nvSpPr>
          <p:cNvPr id="193" name="Google Shape;193;p27"/>
          <p:cNvSpPr txBox="1"/>
          <p:nvPr/>
        </p:nvSpPr>
        <p:spPr>
          <a:xfrm>
            <a:off x="7868275" y="25010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FINISH</a:t>
            </a:r>
            <a:endParaRPr>
              <a:latin typeface="Lato"/>
              <a:ea typeface="Lato"/>
              <a:cs typeface="Lato"/>
              <a:sym typeface="Lato"/>
            </a:endParaRPr>
          </a:p>
        </p:txBody>
      </p:sp>
      <p:cxnSp>
        <p:nvCxnSpPr>
          <p:cNvPr id="194" name="Google Shape;194;p27"/>
          <p:cNvCxnSpPr>
            <a:stCxn id="192" idx="3"/>
          </p:cNvCxnSpPr>
          <p:nvPr/>
        </p:nvCxnSpPr>
        <p:spPr>
          <a:xfrm rot="10800000" flipH="1">
            <a:off x="5606125" y="2724250"/>
            <a:ext cx="2262000" cy="4200"/>
          </a:xfrm>
          <a:prstGeom prst="straightConnector1">
            <a:avLst/>
          </a:prstGeom>
          <a:noFill/>
          <a:ln w="38100" cap="flat" cmpd="sng">
            <a:solidFill>
              <a:schemeClr val="dk2"/>
            </a:solidFill>
            <a:prstDash val="solid"/>
            <a:round/>
            <a:headEnd type="none" w="med" len="med"/>
            <a:tailEnd type="triangle" w="med" len="med"/>
          </a:ln>
        </p:spPr>
      </p:cxnSp>
      <p:sp>
        <p:nvSpPr>
          <p:cNvPr id="195" name="Google Shape;195;p27"/>
          <p:cNvSpPr txBox="1"/>
          <p:nvPr/>
        </p:nvSpPr>
        <p:spPr>
          <a:xfrm>
            <a:off x="1698600" y="2799150"/>
            <a:ext cx="20163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Test &amp; build system</a:t>
            </a:r>
            <a:endParaRPr>
              <a:latin typeface="Lato"/>
              <a:ea typeface="Lato"/>
              <a:cs typeface="Lato"/>
              <a:sym typeface="Lato"/>
            </a:endParaRPr>
          </a:p>
        </p:txBody>
      </p:sp>
      <p:sp>
        <p:nvSpPr>
          <p:cNvPr id="196" name="Google Shape;196;p27"/>
          <p:cNvSpPr txBox="1"/>
          <p:nvPr/>
        </p:nvSpPr>
        <p:spPr>
          <a:xfrm>
            <a:off x="5606275" y="2799150"/>
            <a:ext cx="19740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Content &amp; Polish</a:t>
            </a:r>
            <a:endParaRPr>
              <a:latin typeface="Lato"/>
              <a:ea typeface="Lato"/>
              <a:cs typeface="Lato"/>
              <a:sym typeface="Lato"/>
            </a:endParaRPr>
          </a:p>
        </p:txBody>
      </p:sp>
      <p:sp>
        <p:nvSpPr>
          <p:cNvPr id="197" name="Google Shape;197;p27"/>
          <p:cNvSpPr txBox="1"/>
          <p:nvPr/>
        </p:nvSpPr>
        <p:spPr>
          <a:xfrm>
            <a:off x="7868275" y="3361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Game done</a:t>
            </a:r>
            <a:endParaRPr>
              <a:latin typeface="Lato"/>
              <a:ea typeface="Lato"/>
              <a:cs typeface="Lato"/>
              <a:sym typeface="Lato"/>
            </a:endParaRPr>
          </a:p>
        </p:txBody>
      </p:sp>
      <p:cxnSp>
        <p:nvCxnSpPr>
          <p:cNvPr id="198" name="Google Shape;198;p27"/>
          <p:cNvCxnSpPr>
            <a:endCxn id="197" idx="0"/>
          </p:cNvCxnSpPr>
          <p:nvPr/>
        </p:nvCxnSpPr>
        <p:spPr>
          <a:xfrm>
            <a:off x="8342725" y="2951550"/>
            <a:ext cx="0" cy="410400"/>
          </a:xfrm>
          <a:prstGeom prst="straightConnector1">
            <a:avLst/>
          </a:prstGeom>
          <a:noFill/>
          <a:ln w="9525" cap="flat" cmpd="sng">
            <a:solidFill>
              <a:schemeClr val="dk2"/>
            </a:solidFill>
            <a:prstDash val="solid"/>
            <a:round/>
            <a:headEnd type="none" w="med" len="med"/>
            <a:tailEnd type="triangle" w="med" len="med"/>
          </a:ln>
        </p:spPr>
      </p:cxnSp>
      <p:sp>
        <p:nvSpPr>
          <p:cNvPr id="192" name="Google Shape;192;p27"/>
          <p:cNvSpPr txBox="1"/>
          <p:nvPr/>
        </p:nvSpPr>
        <p:spPr>
          <a:xfrm>
            <a:off x="3960925" y="2501050"/>
            <a:ext cx="16452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Idea is fun</a:t>
            </a:r>
            <a:br>
              <a:rPr lang="en">
                <a:latin typeface="Lato"/>
                <a:ea typeface="Lato"/>
                <a:cs typeface="Lato"/>
                <a:sym typeface="Lato"/>
              </a:rPr>
            </a:br>
            <a:r>
              <a:rPr lang="en">
                <a:latin typeface="Lato"/>
                <a:ea typeface="Lato"/>
                <a:cs typeface="Lato"/>
                <a:sym typeface="Lato"/>
              </a:rPr>
              <a:t>Tech is doable</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8"/>
          <p:cNvPicPr preferRelativeResize="0"/>
          <p:nvPr/>
        </p:nvPicPr>
        <p:blipFill>
          <a:blip r:embed="rId3">
            <a:alphaModFix/>
          </a:blip>
          <a:stretch>
            <a:fillRect/>
          </a:stretch>
        </p:blipFill>
        <p:spPr>
          <a:xfrm>
            <a:off x="2245025" y="1347775"/>
            <a:ext cx="5076825" cy="2752725"/>
          </a:xfrm>
          <a:prstGeom prst="rect">
            <a:avLst/>
          </a:prstGeom>
          <a:noFill/>
          <a:ln>
            <a:noFill/>
          </a:ln>
        </p:spPr>
      </p:pic>
      <p:cxnSp>
        <p:nvCxnSpPr>
          <p:cNvPr id="204" name="Google Shape;204;p28"/>
          <p:cNvCxnSpPr>
            <a:stCxn id="205" idx="3"/>
            <a:endCxn id="206" idx="1"/>
          </p:cNvCxnSpPr>
          <p:nvPr/>
        </p:nvCxnSpPr>
        <p:spPr>
          <a:xfrm>
            <a:off x="1698619" y="2724150"/>
            <a:ext cx="2262300" cy="4200"/>
          </a:xfrm>
          <a:prstGeom prst="straightConnector1">
            <a:avLst/>
          </a:prstGeom>
          <a:noFill/>
          <a:ln w="38100" cap="flat" cmpd="sng">
            <a:solidFill>
              <a:schemeClr val="dk2"/>
            </a:solidFill>
            <a:prstDash val="solid"/>
            <a:round/>
            <a:headEnd type="none" w="med" len="med"/>
            <a:tailEnd type="triangle" w="med" len="med"/>
          </a:ln>
        </p:spPr>
      </p:cxnSp>
      <p:sp>
        <p:nvSpPr>
          <p:cNvPr id="205" name="Google Shape;205;p28"/>
          <p:cNvSpPr txBox="1"/>
          <p:nvPr/>
        </p:nvSpPr>
        <p:spPr>
          <a:xfrm>
            <a:off x="749719" y="24967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sp>
        <p:nvSpPr>
          <p:cNvPr id="207" name="Google Shape;207;p28"/>
          <p:cNvSpPr txBox="1"/>
          <p:nvPr/>
        </p:nvSpPr>
        <p:spPr>
          <a:xfrm>
            <a:off x="7868275" y="25010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FINISH</a:t>
            </a:r>
            <a:endParaRPr>
              <a:latin typeface="Lato"/>
              <a:ea typeface="Lato"/>
              <a:cs typeface="Lato"/>
              <a:sym typeface="Lato"/>
            </a:endParaRPr>
          </a:p>
        </p:txBody>
      </p:sp>
      <p:cxnSp>
        <p:nvCxnSpPr>
          <p:cNvPr id="208" name="Google Shape;208;p28"/>
          <p:cNvCxnSpPr>
            <a:stCxn id="206" idx="3"/>
          </p:cNvCxnSpPr>
          <p:nvPr/>
        </p:nvCxnSpPr>
        <p:spPr>
          <a:xfrm rot="10800000" flipH="1">
            <a:off x="5606125" y="2724250"/>
            <a:ext cx="2262000" cy="4200"/>
          </a:xfrm>
          <a:prstGeom prst="straightConnector1">
            <a:avLst/>
          </a:prstGeom>
          <a:noFill/>
          <a:ln w="38100" cap="flat" cmpd="sng">
            <a:solidFill>
              <a:schemeClr val="dk2"/>
            </a:solidFill>
            <a:prstDash val="solid"/>
            <a:round/>
            <a:headEnd type="none" w="med" len="med"/>
            <a:tailEnd type="triangle" w="med" len="med"/>
          </a:ln>
        </p:spPr>
      </p:cxnSp>
      <p:sp>
        <p:nvSpPr>
          <p:cNvPr id="209" name="Google Shape;209;p28"/>
          <p:cNvSpPr txBox="1"/>
          <p:nvPr/>
        </p:nvSpPr>
        <p:spPr>
          <a:xfrm>
            <a:off x="1698600" y="2799150"/>
            <a:ext cx="20163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Test &amp; build system</a:t>
            </a:r>
            <a:endParaRPr>
              <a:latin typeface="Lato"/>
              <a:ea typeface="Lato"/>
              <a:cs typeface="Lato"/>
              <a:sym typeface="Lato"/>
            </a:endParaRPr>
          </a:p>
        </p:txBody>
      </p:sp>
      <p:sp>
        <p:nvSpPr>
          <p:cNvPr id="210" name="Google Shape;210;p28"/>
          <p:cNvSpPr txBox="1"/>
          <p:nvPr/>
        </p:nvSpPr>
        <p:spPr>
          <a:xfrm>
            <a:off x="5606275" y="2799150"/>
            <a:ext cx="19740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Content &amp; Polish</a:t>
            </a:r>
            <a:endParaRPr>
              <a:latin typeface="Lato"/>
              <a:ea typeface="Lato"/>
              <a:cs typeface="Lato"/>
              <a:sym typeface="Lato"/>
            </a:endParaRPr>
          </a:p>
        </p:txBody>
      </p:sp>
      <p:sp>
        <p:nvSpPr>
          <p:cNvPr id="211" name="Google Shape;211;p28"/>
          <p:cNvSpPr txBox="1"/>
          <p:nvPr/>
        </p:nvSpPr>
        <p:spPr>
          <a:xfrm>
            <a:off x="7868275" y="3361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Game done</a:t>
            </a:r>
            <a:endParaRPr>
              <a:latin typeface="Lato"/>
              <a:ea typeface="Lato"/>
              <a:cs typeface="Lato"/>
              <a:sym typeface="Lato"/>
            </a:endParaRPr>
          </a:p>
        </p:txBody>
      </p:sp>
      <p:cxnSp>
        <p:nvCxnSpPr>
          <p:cNvPr id="212" name="Google Shape;212;p28"/>
          <p:cNvCxnSpPr>
            <a:endCxn id="211" idx="0"/>
          </p:cNvCxnSpPr>
          <p:nvPr/>
        </p:nvCxnSpPr>
        <p:spPr>
          <a:xfrm>
            <a:off x="8342725" y="2951550"/>
            <a:ext cx="0" cy="410400"/>
          </a:xfrm>
          <a:prstGeom prst="straightConnector1">
            <a:avLst/>
          </a:prstGeom>
          <a:noFill/>
          <a:ln w="9525" cap="flat" cmpd="sng">
            <a:solidFill>
              <a:schemeClr val="dk2"/>
            </a:solidFill>
            <a:prstDash val="solid"/>
            <a:round/>
            <a:headEnd type="none" w="med" len="med"/>
            <a:tailEnd type="triangle" w="med" len="med"/>
          </a:ln>
        </p:spPr>
      </p:cxnSp>
      <p:sp>
        <p:nvSpPr>
          <p:cNvPr id="206" name="Google Shape;206;p28"/>
          <p:cNvSpPr txBox="1"/>
          <p:nvPr/>
        </p:nvSpPr>
        <p:spPr>
          <a:xfrm>
            <a:off x="3960925" y="2501050"/>
            <a:ext cx="16452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Idea is fun</a:t>
            </a:r>
            <a:br>
              <a:rPr lang="en">
                <a:latin typeface="Lato"/>
                <a:ea typeface="Lato"/>
                <a:cs typeface="Lato"/>
                <a:sym typeface="Lato"/>
              </a:rPr>
            </a:br>
            <a:r>
              <a:rPr lang="en">
                <a:latin typeface="Lato"/>
                <a:ea typeface="Lato"/>
                <a:cs typeface="Lato"/>
                <a:sym typeface="Lato"/>
              </a:rPr>
              <a:t>Tech is doable</a:t>
            </a:r>
            <a:endParaRPr>
              <a:latin typeface="Lato"/>
              <a:ea typeface="Lato"/>
              <a:cs typeface="Lato"/>
              <a:sym typeface="Lato"/>
            </a:endParaRPr>
          </a:p>
        </p:txBody>
      </p:sp>
      <p:sp>
        <p:nvSpPr>
          <p:cNvPr id="213" name="Google Shape;213;p28"/>
          <p:cNvSpPr/>
          <p:nvPr/>
        </p:nvSpPr>
        <p:spPr>
          <a:xfrm>
            <a:off x="4349850" y="468850"/>
            <a:ext cx="3383478" cy="1646514"/>
          </a:xfrm>
          <a:prstGeom prst="irregularSeal1">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Break it!   </a:t>
            </a:r>
            <a:endParaRPr/>
          </a:p>
          <a:p>
            <a:pPr marL="0" lvl="0" indent="0" algn="ctr" rtl="0">
              <a:spcBef>
                <a:spcPts val="0"/>
              </a:spcBef>
              <a:spcAft>
                <a:spcPts val="0"/>
              </a:spcAft>
              <a:buNone/>
            </a:pPr>
            <a:r>
              <a:rPr lang="en"/>
              <a:t>      Break it! </a:t>
            </a:r>
            <a:endParaRPr/>
          </a:p>
          <a:p>
            <a:pPr marL="0" lvl="0" indent="0" algn="ctr" rtl="0">
              <a:spcBef>
                <a:spcPts val="0"/>
              </a:spcBef>
              <a:spcAft>
                <a:spcPts val="0"/>
              </a:spcAft>
              <a:buNone/>
            </a:pPr>
            <a:r>
              <a:rPr lang="en"/>
              <a:t>Break it!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cxnSp>
        <p:nvCxnSpPr>
          <p:cNvPr id="218" name="Google Shape;218;p29"/>
          <p:cNvCxnSpPr/>
          <p:nvPr/>
        </p:nvCxnSpPr>
        <p:spPr>
          <a:xfrm>
            <a:off x="1791402" y="2703700"/>
            <a:ext cx="573900" cy="0"/>
          </a:xfrm>
          <a:prstGeom prst="straightConnector1">
            <a:avLst/>
          </a:prstGeom>
          <a:noFill/>
          <a:ln w="28575" cap="flat" cmpd="sng">
            <a:solidFill>
              <a:schemeClr val="dk2"/>
            </a:solidFill>
            <a:prstDash val="solid"/>
            <a:round/>
            <a:headEnd type="none" w="med" len="med"/>
            <a:tailEnd type="triangle" w="med" len="med"/>
          </a:ln>
        </p:spPr>
      </p:cxnSp>
      <p:sp>
        <p:nvSpPr>
          <p:cNvPr id="219" name="Google Shape;219;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 it down even more ?!?</a:t>
            </a:r>
            <a:endParaRPr/>
          </a:p>
        </p:txBody>
      </p:sp>
      <p:sp>
        <p:nvSpPr>
          <p:cNvPr id="220" name="Google Shape;220;p29"/>
          <p:cNvSpPr txBox="1"/>
          <p:nvPr/>
        </p:nvSpPr>
        <p:spPr>
          <a:xfrm>
            <a:off x="2435250" y="2501050"/>
            <a:ext cx="7272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latin typeface="Lato"/>
                <a:ea typeface="Lato"/>
                <a:cs typeface="Lato"/>
                <a:sym typeface="Lato"/>
              </a:rPr>
              <a:t>FIRST</a:t>
            </a:r>
            <a:endParaRPr sz="800" b="1">
              <a:latin typeface="Lato"/>
              <a:ea typeface="Lato"/>
              <a:cs typeface="Lato"/>
              <a:sym typeface="Lato"/>
            </a:endParaRPr>
          </a:p>
          <a:p>
            <a:pPr marL="0" lvl="0" indent="0" algn="ctr" rtl="0">
              <a:spcBef>
                <a:spcPts val="0"/>
              </a:spcBef>
              <a:spcAft>
                <a:spcPts val="0"/>
              </a:spcAft>
              <a:buNone/>
            </a:pPr>
            <a:r>
              <a:rPr lang="en" sz="800" b="1">
                <a:latin typeface="Lato"/>
                <a:ea typeface="Lato"/>
                <a:cs typeface="Lato"/>
                <a:sym typeface="Lato"/>
              </a:rPr>
              <a:t>PLAYABLE</a:t>
            </a:r>
            <a:endParaRPr sz="800" b="1">
              <a:latin typeface="Lato"/>
              <a:ea typeface="Lato"/>
              <a:cs typeface="Lato"/>
              <a:sym typeface="Lato"/>
            </a:endParaRPr>
          </a:p>
        </p:txBody>
      </p:sp>
      <p:sp>
        <p:nvSpPr>
          <p:cNvPr id="221" name="Google Shape;221;p29"/>
          <p:cNvSpPr txBox="1"/>
          <p:nvPr/>
        </p:nvSpPr>
        <p:spPr>
          <a:xfrm>
            <a:off x="3883050" y="2501050"/>
            <a:ext cx="7272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latin typeface="Lato"/>
                <a:ea typeface="Lato"/>
                <a:cs typeface="Lato"/>
                <a:sym typeface="Lato"/>
              </a:rPr>
              <a:t>VERTICAL</a:t>
            </a:r>
            <a:endParaRPr sz="800" b="1">
              <a:latin typeface="Lato"/>
              <a:ea typeface="Lato"/>
              <a:cs typeface="Lato"/>
              <a:sym typeface="Lato"/>
            </a:endParaRPr>
          </a:p>
          <a:p>
            <a:pPr marL="0" lvl="0" indent="0" algn="ctr" rtl="0">
              <a:spcBef>
                <a:spcPts val="0"/>
              </a:spcBef>
              <a:spcAft>
                <a:spcPts val="0"/>
              </a:spcAft>
              <a:buNone/>
            </a:pPr>
            <a:r>
              <a:rPr lang="en" sz="800" b="1">
                <a:latin typeface="Lato"/>
                <a:ea typeface="Lato"/>
                <a:cs typeface="Lato"/>
                <a:sym typeface="Lato"/>
              </a:rPr>
              <a:t>SLICE</a:t>
            </a:r>
            <a:endParaRPr sz="800" b="1">
              <a:latin typeface="Lato"/>
              <a:ea typeface="Lato"/>
              <a:cs typeface="Lato"/>
              <a:sym typeface="Lato"/>
            </a:endParaRPr>
          </a:p>
        </p:txBody>
      </p:sp>
      <p:sp>
        <p:nvSpPr>
          <p:cNvPr id="222" name="Google Shape;222;p29"/>
          <p:cNvSpPr txBox="1"/>
          <p:nvPr/>
        </p:nvSpPr>
        <p:spPr>
          <a:xfrm>
            <a:off x="5254650" y="2501050"/>
            <a:ext cx="7272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latin typeface="Lato"/>
                <a:ea typeface="Lato"/>
                <a:cs typeface="Lato"/>
                <a:sym typeface="Lato"/>
              </a:rPr>
              <a:t>SYSTEM</a:t>
            </a:r>
            <a:endParaRPr sz="800" b="1">
              <a:latin typeface="Lato"/>
              <a:ea typeface="Lato"/>
              <a:cs typeface="Lato"/>
              <a:sym typeface="Lato"/>
            </a:endParaRPr>
          </a:p>
          <a:p>
            <a:pPr marL="0" lvl="0" indent="0" algn="ctr" rtl="0">
              <a:spcBef>
                <a:spcPts val="0"/>
              </a:spcBef>
              <a:spcAft>
                <a:spcPts val="0"/>
              </a:spcAft>
              <a:buNone/>
            </a:pPr>
            <a:r>
              <a:rPr lang="en" sz="800" b="1">
                <a:latin typeface="Lato"/>
                <a:ea typeface="Lato"/>
                <a:cs typeface="Lato"/>
                <a:sym typeface="Lato"/>
              </a:rPr>
              <a:t>ALPHA</a:t>
            </a:r>
            <a:endParaRPr sz="800" b="1">
              <a:latin typeface="Lato"/>
              <a:ea typeface="Lato"/>
              <a:cs typeface="Lato"/>
              <a:sym typeface="Lato"/>
            </a:endParaRPr>
          </a:p>
        </p:txBody>
      </p:sp>
      <p:cxnSp>
        <p:nvCxnSpPr>
          <p:cNvPr id="223" name="Google Shape;223;p29"/>
          <p:cNvCxnSpPr/>
          <p:nvPr/>
        </p:nvCxnSpPr>
        <p:spPr>
          <a:xfrm>
            <a:off x="3239202" y="2703700"/>
            <a:ext cx="573900" cy="0"/>
          </a:xfrm>
          <a:prstGeom prst="straightConnector1">
            <a:avLst/>
          </a:prstGeom>
          <a:noFill/>
          <a:ln w="28575" cap="flat" cmpd="sng">
            <a:solidFill>
              <a:schemeClr val="dk2"/>
            </a:solidFill>
            <a:prstDash val="solid"/>
            <a:round/>
            <a:headEnd type="none" w="med" len="med"/>
            <a:tailEnd type="triangle" w="med" len="med"/>
          </a:ln>
        </p:spPr>
      </p:cxnSp>
      <p:cxnSp>
        <p:nvCxnSpPr>
          <p:cNvPr id="224" name="Google Shape;224;p29"/>
          <p:cNvCxnSpPr/>
          <p:nvPr/>
        </p:nvCxnSpPr>
        <p:spPr>
          <a:xfrm>
            <a:off x="4610802" y="2703700"/>
            <a:ext cx="573900" cy="0"/>
          </a:xfrm>
          <a:prstGeom prst="straightConnector1">
            <a:avLst/>
          </a:prstGeom>
          <a:noFill/>
          <a:ln w="28575" cap="flat" cmpd="sng">
            <a:solidFill>
              <a:schemeClr val="dk2"/>
            </a:solidFill>
            <a:prstDash val="solid"/>
            <a:round/>
            <a:headEnd type="none" w="med" len="med"/>
            <a:tailEnd type="triangle" w="med" len="med"/>
          </a:ln>
        </p:spPr>
      </p:cxnSp>
      <p:cxnSp>
        <p:nvCxnSpPr>
          <p:cNvPr id="225" name="Google Shape;225;p29"/>
          <p:cNvCxnSpPr/>
          <p:nvPr/>
        </p:nvCxnSpPr>
        <p:spPr>
          <a:xfrm>
            <a:off x="5982402" y="2703700"/>
            <a:ext cx="573900" cy="0"/>
          </a:xfrm>
          <a:prstGeom prst="straightConnector1">
            <a:avLst/>
          </a:prstGeom>
          <a:noFill/>
          <a:ln w="28575" cap="flat" cmpd="sng">
            <a:solidFill>
              <a:schemeClr val="dk2"/>
            </a:solidFill>
            <a:prstDash val="solid"/>
            <a:round/>
            <a:headEnd type="none" w="med" len="med"/>
            <a:tailEnd type="triangle" w="med" len="med"/>
          </a:ln>
        </p:spPr>
      </p:cxnSp>
      <p:cxnSp>
        <p:nvCxnSpPr>
          <p:cNvPr id="226" name="Google Shape;226;p29"/>
          <p:cNvCxnSpPr/>
          <p:nvPr/>
        </p:nvCxnSpPr>
        <p:spPr>
          <a:xfrm>
            <a:off x="7201602" y="2703700"/>
            <a:ext cx="573900" cy="0"/>
          </a:xfrm>
          <a:prstGeom prst="straightConnector1">
            <a:avLst/>
          </a:prstGeom>
          <a:noFill/>
          <a:ln w="28575" cap="flat" cmpd="sng">
            <a:solidFill>
              <a:schemeClr val="dk2"/>
            </a:solidFill>
            <a:prstDash val="solid"/>
            <a:round/>
            <a:headEnd type="none" w="med" len="med"/>
            <a:tailEnd type="triangle" w="med" len="med"/>
          </a:ln>
        </p:spPr>
      </p:cxnSp>
      <p:sp>
        <p:nvSpPr>
          <p:cNvPr id="227" name="Google Shape;227;p29"/>
          <p:cNvSpPr txBox="1"/>
          <p:nvPr/>
        </p:nvSpPr>
        <p:spPr>
          <a:xfrm>
            <a:off x="6473850" y="2574850"/>
            <a:ext cx="7272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latin typeface="Lato"/>
                <a:ea typeface="Lato"/>
                <a:cs typeface="Lato"/>
                <a:sym typeface="Lato"/>
              </a:rPr>
              <a:t>BETA</a:t>
            </a:r>
            <a:endParaRPr sz="800" b="1">
              <a:latin typeface="Lato"/>
              <a:ea typeface="Lato"/>
              <a:cs typeface="Lato"/>
              <a:sym typeface="Lato"/>
            </a:endParaRPr>
          </a:p>
        </p:txBody>
      </p:sp>
      <p:sp>
        <p:nvSpPr>
          <p:cNvPr id="228" name="Google Shape;228;p29"/>
          <p:cNvSpPr txBox="1"/>
          <p:nvPr/>
        </p:nvSpPr>
        <p:spPr>
          <a:xfrm>
            <a:off x="0" y="4278825"/>
            <a:ext cx="9144000" cy="8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Raleway"/>
                <a:ea typeface="Raleway"/>
                <a:cs typeface="Raleway"/>
                <a:sym typeface="Raleway"/>
              </a:rPr>
              <a:t>These are the common milestone in production.</a:t>
            </a:r>
            <a:br>
              <a:rPr lang="en" sz="2000">
                <a:solidFill>
                  <a:schemeClr val="dk2"/>
                </a:solidFill>
                <a:latin typeface="Raleway"/>
                <a:ea typeface="Raleway"/>
                <a:cs typeface="Raleway"/>
                <a:sym typeface="Raleway"/>
              </a:rPr>
            </a:br>
            <a:r>
              <a:rPr lang="en" sz="1200" i="1">
                <a:solidFill>
                  <a:schemeClr val="dk2"/>
                </a:solidFill>
                <a:latin typeface="Raleway"/>
                <a:ea typeface="Raleway"/>
                <a:cs typeface="Raleway"/>
                <a:sym typeface="Raleway"/>
              </a:rPr>
              <a:t>( named differently in different studio/region )</a:t>
            </a:r>
            <a:endParaRPr sz="1200" i="1"/>
          </a:p>
        </p:txBody>
      </p:sp>
      <p:sp>
        <p:nvSpPr>
          <p:cNvPr id="229" name="Google Shape;229;p29"/>
          <p:cNvSpPr txBox="1"/>
          <p:nvPr/>
        </p:nvSpPr>
        <p:spPr>
          <a:xfrm>
            <a:off x="749719" y="24967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sp>
        <p:nvSpPr>
          <p:cNvPr id="230" name="Google Shape;230;p29"/>
          <p:cNvSpPr txBox="1"/>
          <p:nvPr/>
        </p:nvSpPr>
        <p:spPr>
          <a:xfrm>
            <a:off x="7868275" y="25010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FINISH</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729450" y="1318650"/>
            <a:ext cx="2548800" cy="3198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0"/>
              <a:t>First playable</a:t>
            </a:r>
            <a:br>
              <a:rPr lang="en" sz="2000" b="0"/>
            </a:br>
            <a:endParaRPr sz="2000" b="0"/>
          </a:p>
          <a:p>
            <a:pPr marL="457200" lvl="0" indent="-355600" algn="l" rtl="0">
              <a:spcBef>
                <a:spcPts val="0"/>
              </a:spcBef>
              <a:spcAft>
                <a:spcPts val="0"/>
              </a:spcAft>
              <a:buSzPts val="2000"/>
              <a:buChar char="●"/>
            </a:pPr>
            <a:r>
              <a:rPr lang="en" sz="2000" b="0"/>
              <a:t>Vertical Slice </a:t>
            </a:r>
            <a:br>
              <a:rPr lang="en" sz="2000" b="0"/>
            </a:br>
            <a:endParaRPr sz="2000" b="0"/>
          </a:p>
          <a:p>
            <a:pPr marL="457200" lvl="0" indent="-355600" algn="l" rtl="0">
              <a:spcBef>
                <a:spcPts val="0"/>
              </a:spcBef>
              <a:spcAft>
                <a:spcPts val="0"/>
              </a:spcAft>
              <a:buSzPts val="2000"/>
              <a:buChar char="●"/>
            </a:pPr>
            <a:r>
              <a:rPr lang="en" sz="2000" b="0"/>
              <a:t>System Alpha</a:t>
            </a:r>
            <a:br>
              <a:rPr lang="en" sz="2000" b="0"/>
            </a:br>
            <a:endParaRPr sz="2000" b="0"/>
          </a:p>
          <a:p>
            <a:pPr marL="457200" lvl="0" indent="-355600" algn="l" rtl="0">
              <a:spcBef>
                <a:spcPts val="0"/>
              </a:spcBef>
              <a:spcAft>
                <a:spcPts val="0"/>
              </a:spcAft>
              <a:buSzPts val="2000"/>
              <a:buChar char="●"/>
            </a:pPr>
            <a:r>
              <a:rPr lang="en" sz="2000" b="0"/>
              <a:t>Beta</a:t>
            </a:r>
            <a:endParaRPr sz="2000" b="0"/>
          </a:p>
          <a:p>
            <a:pPr marL="0" lvl="0" indent="0" algn="l" rtl="0">
              <a:spcBef>
                <a:spcPts val="0"/>
              </a:spcBef>
              <a:spcAft>
                <a:spcPts val="0"/>
              </a:spcAft>
              <a:buNone/>
            </a:pPr>
            <a:endParaRPr sz="2000" b="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729450" y="1318650"/>
            <a:ext cx="2548800" cy="3198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0"/>
              <a:t>First playable</a:t>
            </a:r>
            <a:br>
              <a:rPr lang="en" sz="2000" b="0"/>
            </a:br>
            <a:endParaRPr sz="2000" b="0"/>
          </a:p>
          <a:p>
            <a:pPr marL="457200" lvl="0" indent="-355600" algn="l" rtl="0">
              <a:spcBef>
                <a:spcPts val="0"/>
              </a:spcBef>
              <a:spcAft>
                <a:spcPts val="0"/>
              </a:spcAft>
              <a:buSzPts val="2000"/>
              <a:buChar char="●"/>
            </a:pPr>
            <a:r>
              <a:rPr lang="en" sz="2000" b="0"/>
              <a:t>Vertical Slice </a:t>
            </a:r>
            <a:br>
              <a:rPr lang="en" sz="2000" b="0"/>
            </a:br>
            <a:endParaRPr sz="2000" b="0"/>
          </a:p>
          <a:p>
            <a:pPr marL="457200" lvl="0" indent="-355600" algn="l" rtl="0">
              <a:spcBef>
                <a:spcPts val="0"/>
              </a:spcBef>
              <a:spcAft>
                <a:spcPts val="0"/>
              </a:spcAft>
              <a:buSzPts val="2000"/>
              <a:buChar char="●"/>
            </a:pPr>
            <a:r>
              <a:rPr lang="en" sz="2000" b="0"/>
              <a:t>System Alpha</a:t>
            </a:r>
            <a:br>
              <a:rPr lang="en" sz="2000" b="0"/>
            </a:br>
            <a:endParaRPr sz="2000" b="0"/>
          </a:p>
          <a:p>
            <a:pPr marL="457200" lvl="0" indent="-355600" algn="l" rtl="0">
              <a:spcBef>
                <a:spcPts val="0"/>
              </a:spcBef>
              <a:spcAft>
                <a:spcPts val="0"/>
              </a:spcAft>
              <a:buSzPts val="2000"/>
              <a:buChar char="●"/>
            </a:pPr>
            <a:r>
              <a:rPr lang="en" sz="2000" b="0"/>
              <a:t>Beta</a:t>
            </a:r>
            <a:endParaRPr sz="2000" b="0"/>
          </a:p>
          <a:p>
            <a:pPr marL="0" lvl="0" indent="0" algn="l" rtl="0">
              <a:spcBef>
                <a:spcPts val="0"/>
              </a:spcBef>
              <a:spcAft>
                <a:spcPts val="0"/>
              </a:spcAft>
              <a:buNone/>
            </a:pPr>
            <a:endParaRPr sz="2000" b="0"/>
          </a:p>
        </p:txBody>
      </p:sp>
      <p:sp>
        <p:nvSpPr>
          <p:cNvPr id="241" name="Google Shape;241;p31"/>
          <p:cNvSpPr txBox="1">
            <a:spLocks noGrp="1"/>
          </p:cNvSpPr>
          <p:nvPr>
            <p:ph type="title"/>
          </p:nvPr>
        </p:nvSpPr>
        <p:spPr>
          <a:xfrm>
            <a:off x="3091650" y="1318650"/>
            <a:ext cx="5401500" cy="31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a:t>&gt;   Core game loop/feature</a:t>
            </a:r>
            <a:br>
              <a:rPr lang="en" sz="2000" b="0"/>
            </a:br>
            <a:endParaRPr sz="2000" b="0"/>
          </a:p>
          <a:p>
            <a:pPr marL="0" lvl="0" indent="0" algn="l" rtl="0">
              <a:spcBef>
                <a:spcPts val="0"/>
              </a:spcBef>
              <a:spcAft>
                <a:spcPts val="0"/>
              </a:spcAft>
              <a:buNone/>
            </a:pPr>
            <a:r>
              <a:rPr lang="en" sz="2000" b="0"/>
              <a:t>&gt;   A level is proven fun </a:t>
            </a:r>
            <a:br>
              <a:rPr lang="en" sz="2000" b="0"/>
            </a:br>
            <a:endParaRPr sz="2000" b="0"/>
          </a:p>
          <a:p>
            <a:pPr marL="0" lvl="0" indent="0" algn="l" rtl="0">
              <a:spcBef>
                <a:spcPts val="0"/>
              </a:spcBef>
              <a:spcAft>
                <a:spcPts val="0"/>
              </a:spcAft>
              <a:buNone/>
            </a:pPr>
            <a:r>
              <a:rPr lang="en" sz="2000" b="0"/>
              <a:t>&gt;   All system ready to build content</a:t>
            </a:r>
            <a:br>
              <a:rPr lang="en" sz="2000" b="0"/>
            </a:br>
            <a:endParaRPr sz="2000" b="0"/>
          </a:p>
          <a:p>
            <a:pPr marL="0" lvl="0" indent="0" algn="l" rtl="0">
              <a:spcBef>
                <a:spcPts val="0"/>
              </a:spcBef>
              <a:spcAft>
                <a:spcPts val="0"/>
              </a:spcAft>
              <a:buNone/>
            </a:pPr>
            <a:r>
              <a:rPr lang="en" sz="2000" b="0"/>
              <a:t>&gt;   Content are built and polished</a:t>
            </a:r>
            <a:endParaRPr sz="2000" b="0"/>
          </a:p>
          <a:p>
            <a:pPr marL="0" lvl="0" indent="0" algn="l" rtl="0">
              <a:spcBef>
                <a:spcPts val="0"/>
              </a:spcBef>
              <a:spcAft>
                <a:spcPts val="0"/>
              </a:spcAft>
              <a:buNone/>
            </a:pPr>
            <a:endParaRPr sz="2000" b="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29450" y="564600"/>
            <a:ext cx="8414400" cy="42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Today’s Lecture</a:t>
            </a:r>
            <a:endParaRPr/>
          </a:p>
          <a:p>
            <a:pPr marL="0" lvl="0" indent="0" algn="l" rtl="0">
              <a:spcBef>
                <a:spcPts val="0"/>
              </a:spcBef>
              <a:spcAft>
                <a:spcPts val="0"/>
              </a:spcAft>
              <a:buNone/>
            </a:pPr>
            <a:endParaRPr sz="2000" b="0"/>
          </a:p>
          <a:p>
            <a:pPr marL="457200" lvl="0" indent="-355600" algn="l" rtl="0">
              <a:spcBef>
                <a:spcPts val="0"/>
              </a:spcBef>
              <a:spcAft>
                <a:spcPts val="0"/>
              </a:spcAft>
              <a:buClr>
                <a:srgbClr val="000000"/>
              </a:buClr>
              <a:buSzPts val="2000"/>
              <a:buChar char="●"/>
            </a:pPr>
            <a:r>
              <a:rPr lang="en" sz="2000" b="0">
                <a:solidFill>
                  <a:srgbClr val="000000"/>
                </a:solidFill>
              </a:rPr>
              <a:t>The thought process to planning a project</a:t>
            </a:r>
            <a:br>
              <a:rPr lang="en" sz="2000" b="0">
                <a:solidFill>
                  <a:srgbClr val="000000"/>
                </a:solidFill>
              </a:rPr>
            </a:br>
            <a:endParaRPr sz="2000" b="0">
              <a:solidFill>
                <a:srgbClr val="000000"/>
              </a:solidFill>
            </a:endParaRPr>
          </a:p>
          <a:p>
            <a:pPr marL="457200" lvl="0" indent="-355600" algn="l" rtl="0">
              <a:spcBef>
                <a:spcPts val="0"/>
              </a:spcBef>
              <a:spcAft>
                <a:spcPts val="0"/>
              </a:spcAft>
              <a:buClr>
                <a:srgbClr val="000000"/>
              </a:buClr>
              <a:buSzPts val="2000"/>
              <a:buChar char="●"/>
            </a:pPr>
            <a:r>
              <a:rPr lang="en" sz="2000" b="0">
                <a:solidFill>
                  <a:srgbClr val="000000"/>
                </a:solidFill>
              </a:rPr>
              <a:t>Common milestone</a:t>
            </a:r>
            <a:endParaRPr sz="2000" b="0">
              <a:solidFill>
                <a:srgbClr val="000000"/>
              </a:solidFill>
            </a:endParaRPr>
          </a:p>
          <a:p>
            <a:pPr marL="914400" lvl="1" indent="-355600" algn="l" rtl="0">
              <a:spcBef>
                <a:spcPts val="0"/>
              </a:spcBef>
              <a:spcAft>
                <a:spcPts val="0"/>
              </a:spcAft>
              <a:buClr>
                <a:srgbClr val="000000"/>
              </a:buClr>
              <a:buSzPts val="2000"/>
              <a:buChar char="○"/>
            </a:pPr>
            <a:r>
              <a:rPr lang="en" sz="2000" b="0">
                <a:solidFill>
                  <a:srgbClr val="000000"/>
                </a:solidFill>
              </a:rPr>
              <a:t>It’s purpose</a:t>
            </a:r>
            <a:endParaRPr sz="2000" b="0">
              <a:solidFill>
                <a:srgbClr val="000000"/>
              </a:solidFill>
            </a:endParaRPr>
          </a:p>
          <a:p>
            <a:pPr marL="914400" lvl="1" indent="-355600" algn="l" rtl="0">
              <a:spcBef>
                <a:spcPts val="0"/>
              </a:spcBef>
              <a:spcAft>
                <a:spcPts val="0"/>
              </a:spcAft>
              <a:buClr>
                <a:srgbClr val="000000"/>
              </a:buClr>
              <a:buSzPts val="2000"/>
              <a:buChar char="○"/>
            </a:pPr>
            <a:r>
              <a:rPr lang="en" sz="2000" b="0">
                <a:solidFill>
                  <a:srgbClr val="000000"/>
                </a:solidFill>
              </a:rPr>
              <a:t>How to plan your milestone</a:t>
            </a:r>
            <a:endParaRPr sz="2000" b="0">
              <a:solidFill>
                <a:srgbClr val="000000"/>
              </a:solidFill>
            </a:endParaRPr>
          </a:p>
          <a:p>
            <a:pPr marL="0" lvl="0" indent="0" algn="l" rtl="0">
              <a:spcBef>
                <a:spcPts val="0"/>
              </a:spcBef>
              <a:spcAft>
                <a:spcPts val="0"/>
              </a:spcAft>
              <a:buNone/>
            </a:pPr>
            <a:endParaRPr sz="2000" b="0">
              <a:solidFill>
                <a:srgbClr val="000000"/>
              </a:solidFill>
            </a:endParaRPr>
          </a:p>
          <a:p>
            <a:pPr marL="457200" lvl="0" indent="-355600" algn="l" rtl="0">
              <a:spcBef>
                <a:spcPts val="0"/>
              </a:spcBef>
              <a:spcAft>
                <a:spcPts val="0"/>
              </a:spcAft>
              <a:buClr>
                <a:srgbClr val="000000"/>
              </a:buClr>
              <a:buSzPts val="2000"/>
              <a:buChar char="●"/>
            </a:pPr>
            <a:r>
              <a:rPr lang="en" sz="2000" b="0">
                <a:solidFill>
                  <a:srgbClr val="000000"/>
                </a:solidFill>
              </a:rPr>
              <a:t>Creating backlog</a:t>
            </a:r>
            <a:endParaRPr sz="2000" b="0">
              <a:solidFill>
                <a:srgbClr val="000000"/>
              </a:solidFill>
            </a:endParaRPr>
          </a:p>
          <a:p>
            <a:pPr marL="914400" lvl="1" indent="-355600" algn="l" rtl="0">
              <a:spcBef>
                <a:spcPts val="0"/>
              </a:spcBef>
              <a:spcAft>
                <a:spcPts val="0"/>
              </a:spcAft>
              <a:buClr>
                <a:srgbClr val="000000"/>
              </a:buClr>
              <a:buSzPts val="2000"/>
              <a:buChar char="○"/>
            </a:pPr>
            <a:r>
              <a:rPr lang="en" sz="2000" b="0">
                <a:solidFill>
                  <a:srgbClr val="000000"/>
                </a:solidFill>
              </a:rPr>
              <a:t>It’s purpose</a:t>
            </a:r>
            <a:endParaRPr sz="2000" b="0">
              <a:solidFill>
                <a:srgbClr val="000000"/>
              </a:solidFill>
            </a:endParaRPr>
          </a:p>
          <a:p>
            <a:pPr marL="914400" lvl="1" indent="-355600" algn="l" rtl="0">
              <a:spcBef>
                <a:spcPts val="0"/>
              </a:spcBef>
              <a:spcAft>
                <a:spcPts val="0"/>
              </a:spcAft>
              <a:buClr>
                <a:srgbClr val="000000"/>
              </a:buClr>
              <a:buSzPts val="2000"/>
              <a:buChar char="○"/>
            </a:pPr>
            <a:r>
              <a:rPr lang="en" sz="2000" b="0">
                <a:solidFill>
                  <a:srgbClr val="000000"/>
                </a:solidFill>
              </a:rPr>
              <a:t>How to come up with a backlog</a:t>
            </a:r>
            <a:endParaRPr sz="2000" b="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729450" y="1318650"/>
            <a:ext cx="2548800" cy="3198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0"/>
              <a:t>First playable</a:t>
            </a:r>
            <a:br>
              <a:rPr lang="en" sz="2000" b="0"/>
            </a:br>
            <a:endParaRPr sz="2000" b="0"/>
          </a:p>
          <a:p>
            <a:pPr marL="457200" lvl="0" indent="-355600" algn="l" rtl="0">
              <a:spcBef>
                <a:spcPts val="0"/>
              </a:spcBef>
              <a:spcAft>
                <a:spcPts val="0"/>
              </a:spcAft>
              <a:buSzPts val="2000"/>
              <a:buChar char="●"/>
            </a:pPr>
            <a:r>
              <a:rPr lang="en" sz="2000" b="0"/>
              <a:t>Vertical Slice </a:t>
            </a:r>
            <a:br>
              <a:rPr lang="en" sz="2000" b="0"/>
            </a:br>
            <a:br>
              <a:rPr lang="en" sz="2000" b="0"/>
            </a:br>
            <a:endParaRPr sz="2000" b="0"/>
          </a:p>
          <a:p>
            <a:pPr marL="457200" lvl="0" indent="-355600" algn="l" rtl="0">
              <a:spcBef>
                <a:spcPts val="0"/>
              </a:spcBef>
              <a:spcAft>
                <a:spcPts val="0"/>
              </a:spcAft>
              <a:buSzPts val="2000"/>
              <a:buChar char="●"/>
            </a:pPr>
            <a:r>
              <a:rPr lang="en" sz="2000" b="0"/>
              <a:t>System Alpha</a:t>
            </a:r>
            <a:br>
              <a:rPr lang="en" sz="2000" b="0"/>
            </a:br>
            <a:br>
              <a:rPr lang="en" sz="2000" b="0"/>
            </a:br>
            <a:endParaRPr sz="2000" b="0"/>
          </a:p>
          <a:p>
            <a:pPr marL="457200" lvl="0" indent="-355600" algn="l" rtl="0">
              <a:spcBef>
                <a:spcPts val="0"/>
              </a:spcBef>
              <a:spcAft>
                <a:spcPts val="0"/>
              </a:spcAft>
              <a:buSzPts val="2000"/>
              <a:buChar char="●"/>
            </a:pPr>
            <a:r>
              <a:rPr lang="en" sz="2000" b="0"/>
              <a:t>Beta</a:t>
            </a:r>
            <a:endParaRPr sz="2000" b="0"/>
          </a:p>
          <a:p>
            <a:pPr marL="0" lvl="0" indent="0" algn="l" rtl="0">
              <a:spcBef>
                <a:spcPts val="0"/>
              </a:spcBef>
              <a:spcAft>
                <a:spcPts val="0"/>
              </a:spcAft>
              <a:buNone/>
            </a:pPr>
            <a:endParaRPr sz="2000" b="0"/>
          </a:p>
        </p:txBody>
      </p:sp>
      <p:sp>
        <p:nvSpPr>
          <p:cNvPr id="247" name="Google Shape;247;p32"/>
          <p:cNvSpPr txBox="1">
            <a:spLocks noGrp="1"/>
          </p:cNvSpPr>
          <p:nvPr>
            <p:ph type="title"/>
          </p:nvPr>
        </p:nvSpPr>
        <p:spPr>
          <a:xfrm>
            <a:off x="3091650" y="1318650"/>
            <a:ext cx="5639700" cy="31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a:t>&gt;   This game has a selling point</a:t>
            </a:r>
            <a:br>
              <a:rPr lang="en" sz="2000" b="0"/>
            </a:br>
            <a:endParaRPr sz="2000" b="0"/>
          </a:p>
          <a:p>
            <a:pPr marL="0" lvl="0" indent="0" algn="l" rtl="0">
              <a:spcBef>
                <a:spcPts val="0"/>
              </a:spcBef>
              <a:spcAft>
                <a:spcPts val="0"/>
              </a:spcAft>
              <a:buNone/>
            </a:pPr>
            <a:r>
              <a:rPr lang="en" sz="2000" b="0"/>
              <a:t>&gt;   I can make a level around the hook.</a:t>
            </a:r>
            <a:br>
              <a:rPr lang="en" sz="2000" b="0"/>
            </a:br>
            <a:r>
              <a:rPr lang="en" sz="2000" b="0"/>
              <a:t>     I am confident to make more levels. </a:t>
            </a:r>
            <a:br>
              <a:rPr lang="en" sz="2000" b="0"/>
            </a:br>
            <a:endParaRPr sz="2000" b="0"/>
          </a:p>
          <a:p>
            <a:pPr marL="0" lvl="0" indent="0" algn="l" rtl="0">
              <a:spcBef>
                <a:spcPts val="0"/>
              </a:spcBef>
              <a:spcAft>
                <a:spcPts val="0"/>
              </a:spcAft>
              <a:buNone/>
            </a:pPr>
            <a:r>
              <a:rPr lang="en" sz="2000" b="0"/>
              <a:t>&gt;   I am confident with the level.</a:t>
            </a:r>
            <a:br>
              <a:rPr lang="en" sz="2000" b="0"/>
            </a:br>
            <a:r>
              <a:rPr lang="en" sz="2000" b="0"/>
              <a:t>     Make the system needed to build the game</a:t>
            </a:r>
            <a:br>
              <a:rPr lang="en" sz="2000" b="0"/>
            </a:br>
            <a:endParaRPr sz="2000" b="0"/>
          </a:p>
          <a:p>
            <a:pPr marL="0" lvl="0" indent="0" algn="l" rtl="0">
              <a:spcBef>
                <a:spcPts val="0"/>
              </a:spcBef>
              <a:spcAft>
                <a:spcPts val="0"/>
              </a:spcAft>
              <a:buNone/>
            </a:pPr>
            <a:r>
              <a:rPr lang="en" sz="2000" b="0"/>
              <a:t>&gt;   Use system to build content </a:t>
            </a:r>
            <a:br>
              <a:rPr lang="en" sz="2000" b="0"/>
            </a:br>
            <a:r>
              <a:rPr lang="en" sz="2000" b="0"/>
              <a:t>     Polish the experience</a:t>
            </a:r>
            <a:endParaRPr sz="2000" b="0"/>
          </a:p>
          <a:p>
            <a:pPr marL="0" lvl="0" indent="0" algn="l" rtl="0">
              <a:spcBef>
                <a:spcPts val="0"/>
              </a:spcBef>
              <a:spcAft>
                <a:spcPts val="0"/>
              </a:spcAft>
              <a:buNone/>
            </a:pPr>
            <a:endParaRPr sz="2000" b="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a:spLocks noGrp="1"/>
          </p:cNvSpPr>
          <p:nvPr>
            <p:ph type="title"/>
          </p:nvPr>
        </p:nvSpPr>
        <p:spPr>
          <a:xfrm>
            <a:off x="729450" y="1318650"/>
            <a:ext cx="2548800" cy="3198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0"/>
              <a:t>First playable</a:t>
            </a:r>
            <a:br>
              <a:rPr lang="en" sz="2000" b="0"/>
            </a:br>
            <a:endParaRPr sz="2000" b="0"/>
          </a:p>
          <a:p>
            <a:pPr marL="457200" lvl="0" indent="-355600" algn="l" rtl="0">
              <a:spcBef>
                <a:spcPts val="0"/>
              </a:spcBef>
              <a:spcAft>
                <a:spcPts val="0"/>
              </a:spcAft>
              <a:buSzPts val="2000"/>
              <a:buChar char="●"/>
            </a:pPr>
            <a:r>
              <a:rPr lang="en" sz="2000" b="0"/>
              <a:t>Vertical Slice </a:t>
            </a:r>
            <a:br>
              <a:rPr lang="en" sz="2000" b="0"/>
            </a:br>
            <a:endParaRPr sz="2000" b="0"/>
          </a:p>
          <a:p>
            <a:pPr marL="457200" lvl="0" indent="-355600" algn="l" rtl="0">
              <a:spcBef>
                <a:spcPts val="0"/>
              </a:spcBef>
              <a:spcAft>
                <a:spcPts val="0"/>
              </a:spcAft>
              <a:buSzPts val="2000"/>
              <a:buChar char="●"/>
            </a:pPr>
            <a:r>
              <a:rPr lang="en" sz="2000" b="0"/>
              <a:t>System Alpha</a:t>
            </a:r>
            <a:br>
              <a:rPr lang="en" sz="2000" b="0"/>
            </a:br>
            <a:endParaRPr sz="2000" b="0"/>
          </a:p>
          <a:p>
            <a:pPr marL="457200" lvl="0" indent="-355600" algn="l" rtl="0">
              <a:spcBef>
                <a:spcPts val="0"/>
              </a:spcBef>
              <a:spcAft>
                <a:spcPts val="0"/>
              </a:spcAft>
              <a:buSzPts val="2000"/>
              <a:buChar char="●"/>
            </a:pPr>
            <a:r>
              <a:rPr lang="en" sz="2000" b="0"/>
              <a:t>Beta</a:t>
            </a:r>
            <a:endParaRPr sz="2000" b="0"/>
          </a:p>
          <a:p>
            <a:pPr marL="0" lvl="0" indent="0" algn="l" rtl="0">
              <a:spcBef>
                <a:spcPts val="0"/>
              </a:spcBef>
              <a:spcAft>
                <a:spcPts val="0"/>
              </a:spcAft>
              <a:buNone/>
            </a:pPr>
            <a:endParaRPr sz="2000" b="0"/>
          </a:p>
        </p:txBody>
      </p:sp>
      <p:sp>
        <p:nvSpPr>
          <p:cNvPr id="253" name="Google Shape;253;p33"/>
          <p:cNvSpPr/>
          <p:nvPr/>
        </p:nvSpPr>
        <p:spPr>
          <a:xfrm>
            <a:off x="3284650" y="1318650"/>
            <a:ext cx="261900" cy="10554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3284650" y="2537850"/>
            <a:ext cx="261900" cy="10554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txBox="1">
            <a:spLocks noGrp="1"/>
          </p:cNvSpPr>
          <p:nvPr>
            <p:ph type="title"/>
          </p:nvPr>
        </p:nvSpPr>
        <p:spPr>
          <a:xfrm>
            <a:off x="3779025" y="1576650"/>
            <a:ext cx="34965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a:t>This game is worth making</a:t>
            </a:r>
            <a:endParaRPr sz="2000" b="0"/>
          </a:p>
          <a:p>
            <a:pPr marL="0" lvl="0" indent="0" algn="l" rtl="0">
              <a:spcBef>
                <a:spcPts val="0"/>
              </a:spcBef>
              <a:spcAft>
                <a:spcPts val="0"/>
              </a:spcAft>
              <a:buNone/>
            </a:pPr>
            <a:endParaRPr sz="2000" b="0"/>
          </a:p>
        </p:txBody>
      </p:sp>
      <p:sp>
        <p:nvSpPr>
          <p:cNvPr id="256" name="Google Shape;256;p33"/>
          <p:cNvSpPr txBox="1">
            <a:spLocks noGrp="1"/>
          </p:cNvSpPr>
          <p:nvPr>
            <p:ph type="title"/>
          </p:nvPr>
        </p:nvSpPr>
        <p:spPr>
          <a:xfrm>
            <a:off x="3779025" y="2719650"/>
            <a:ext cx="47508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a:t>I know the game is worth making.</a:t>
            </a:r>
            <a:endParaRPr sz="2000" b="0"/>
          </a:p>
          <a:p>
            <a:pPr marL="0" lvl="0" indent="0" algn="l" rtl="0">
              <a:spcBef>
                <a:spcPts val="0"/>
              </a:spcBef>
              <a:spcAft>
                <a:spcPts val="0"/>
              </a:spcAft>
              <a:buNone/>
            </a:pPr>
            <a:r>
              <a:rPr lang="en" sz="2000" b="0"/>
              <a:t>Now I can move on to full production</a:t>
            </a:r>
            <a:endParaRPr sz="2000" b="0"/>
          </a:p>
          <a:p>
            <a:pPr marL="0" lvl="0" indent="0" algn="l" rtl="0">
              <a:spcBef>
                <a:spcPts val="0"/>
              </a:spcBef>
              <a:spcAft>
                <a:spcPts val="0"/>
              </a:spcAft>
              <a:buNone/>
            </a:pPr>
            <a:endParaRPr sz="20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729450" y="1318650"/>
            <a:ext cx="2548800" cy="3198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b="0"/>
              <a:t>First playable</a:t>
            </a:r>
            <a:br>
              <a:rPr lang="en" sz="2000" b="0"/>
            </a:br>
            <a:endParaRPr sz="2000" b="0"/>
          </a:p>
          <a:p>
            <a:pPr marL="457200" lvl="0" indent="-355600" algn="l" rtl="0">
              <a:spcBef>
                <a:spcPts val="0"/>
              </a:spcBef>
              <a:spcAft>
                <a:spcPts val="0"/>
              </a:spcAft>
              <a:buSzPts val="2000"/>
              <a:buChar char="●"/>
            </a:pPr>
            <a:r>
              <a:rPr lang="en" sz="2000" b="0"/>
              <a:t>Vertical Slice </a:t>
            </a:r>
            <a:br>
              <a:rPr lang="en" sz="2000" b="0"/>
            </a:br>
            <a:endParaRPr sz="2000" b="0"/>
          </a:p>
          <a:p>
            <a:pPr marL="457200" lvl="0" indent="-355600" algn="l" rtl="0">
              <a:spcBef>
                <a:spcPts val="0"/>
              </a:spcBef>
              <a:spcAft>
                <a:spcPts val="0"/>
              </a:spcAft>
              <a:buSzPts val="2000"/>
              <a:buChar char="●"/>
            </a:pPr>
            <a:r>
              <a:rPr lang="en" sz="2000" b="0"/>
              <a:t>System Alpha</a:t>
            </a:r>
            <a:br>
              <a:rPr lang="en" sz="2000" b="0"/>
            </a:br>
            <a:endParaRPr sz="2000" b="0"/>
          </a:p>
          <a:p>
            <a:pPr marL="457200" lvl="0" indent="-355600" algn="l" rtl="0">
              <a:spcBef>
                <a:spcPts val="0"/>
              </a:spcBef>
              <a:spcAft>
                <a:spcPts val="0"/>
              </a:spcAft>
              <a:buSzPts val="2000"/>
              <a:buChar char="●"/>
            </a:pPr>
            <a:r>
              <a:rPr lang="en" sz="2000" b="0"/>
              <a:t>Beta</a:t>
            </a:r>
            <a:endParaRPr sz="2000" b="0"/>
          </a:p>
          <a:p>
            <a:pPr marL="0" lvl="0" indent="0" algn="l" rtl="0">
              <a:spcBef>
                <a:spcPts val="0"/>
              </a:spcBef>
              <a:spcAft>
                <a:spcPts val="0"/>
              </a:spcAft>
              <a:buNone/>
            </a:pPr>
            <a:endParaRPr sz="2000" b="0"/>
          </a:p>
        </p:txBody>
      </p:sp>
      <p:sp>
        <p:nvSpPr>
          <p:cNvPr id="262" name="Google Shape;262;p34"/>
          <p:cNvSpPr/>
          <p:nvPr/>
        </p:nvSpPr>
        <p:spPr>
          <a:xfrm>
            <a:off x="3284650" y="1318650"/>
            <a:ext cx="261900" cy="10554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3284650" y="2537850"/>
            <a:ext cx="261900" cy="10554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txBox="1">
            <a:spLocks noGrp="1"/>
          </p:cNvSpPr>
          <p:nvPr>
            <p:ph type="title"/>
          </p:nvPr>
        </p:nvSpPr>
        <p:spPr>
          <a:xfrm>
            <a:off x="3779025" y="1576650"/>
            <a:ext cx="34965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a:t>This game is worth making</a:t>
            </a:r>
            <a:endParaRPr sz="2000" b="0"/>
          </a:p>
          <a:p>
            <a:pPr marL="0" lvl="0" indent="0" algn="l" rtl="0">
              <a:spcBef>
                <a:spcPts val="0"/>
              </a:spcBef>
              <a:spcAft>
                <a:spcPts val="0"/>
              </a:spcAft>
              <a:buNone/>
            </a:pPr>
            <a:endParaRPr sz="2000" b="0"/>
          </a:p>
        </p:txBody>
      </p:sp>
      <p:sp>
        <p:nvSpPr>
          <p:cNvPr id="265" name="Google Shape;265;p34"/>
          <p:cNvSpPr txBox="1">
            <a:spLocks noGrp="1"/>
          </p:cNvSpPr>
          <p:nvPr>
            <p:ph type="title"/>
          </p:nvPr>
        </p:nvSpPr>
        <p:spPr>
          <a:xfrm>
            <a:off x="3779025" y="2719650"/>
            <a:ext cx="47508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a:t>I know the game is worth making.</a:t>
            </a:r>
            <a:endParaRPr sz="2000" b="0"/>
          </a:p>
          <a:p>
            <a:pPr marL="0" lvl="0" indent="0" algn="l" rtl="0">
              <a:spcBef>
                <a:spcPts val="0"/>
              </a:spcBef>
              <a:spcAft>
                <a:spcPts val="0"/>
              </a:spcAft>
              <a:buNone/>
            </a:pPr>
            <a:r>
              <a:rPr lang="en" sz="2000" b="0"/>
              <a:t>Now I can move on to full production</a:t>
            </a:r>
            <a:endParaRPr sz="2000" b="0"/>
          </a:p>
          <a:p>
            <a:pPr marL="0" lvl="0" indent="0" algn="l" rtl="0">
              <a:spcBef>
                <a:spcPts val="0"/>
              </a:spcBef>
              <a:spcAft>
                <a:spcPts val="0"/>
              </a:spcAft>
              <a:buNone/>
            </a:pPr>
            <a:endParaRPr sz="2000" b="0"/>
          </a:p>
        </p:txBody>
      </p:sp>
      <p:cxnSp>
        <p:nvCxnSpPr>
          <p:cNvPr id="266" name="Google Shape;266;p34"/>
          <p:cNvCxnSpPr/>
          <p:nvPr/>
        </p:nvCxnSpPr>
        <p:spPr>
          <a:xfrm>
            <a:off x="611300" y="2450038"/>
            <a:ext cx="4405200" cy="7800"/>
          </a:xfrm>
          <a:prstGeom prst="straightConnector1">
            <a:avLst/>
          </a:prstGeom>
          <a:noFill/>
          <a:ln w="38100" cap="flat" cmpd="sng">
            <a:solidFill>
              <a:srgbClr val="FF0000"/>
            </a:solidFill>
            <a:prstDash val="solid"/>
            <a:round/>
            <a:headEnd type="none" w="med" len="med"/>
            <a:tailEnd type="stealth" w="med" len="med"/>
          </a:ln>
        </p:spPr>
      </p:cxnSp>
      <p:sp>
        <p:nvSpPr>
          <p:cNvPr id="267" name="Google Shape;267;p34"/>
          <p:cNvSpPr txBox="1">
            <a:spLocks noGrp="1"/>
          </p:cNvSpPr>
          <p:nvPr>
            <p:ph type="title"/>
          </p:nvPr>
        </p:nvSpPr>
        <p:spPr>
          <a:xfrm>
            <a:off x="5074425" y="2186250"/>
            <a:ext cx="34965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0000"/>
                </a:solidFill>
              </a:rPr>
              <a:t>Cancel? Go Ahead?</a:t>
            </a:r>
            <a:endParaRPr sz="200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508125" y="572525"/>
            <a:ext cx="81315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Exercise 1 :  Identify the FP for 3 games</a:t>
            </a:r>
            <a:endParaRPr/>
          </a:p>
          <a:p>
            <a:pPr marL="0" lvl="0" indent="0" algn="ctr" rtl="0">
              <a:spcBef>
                <a:spcPts val="0"/>
              </a:spcBef>
              <a:spcAft>
                <a:spcPts val="0"/>
              </a:spcAft>
              <a:buNone/>
            </a:pPr>
            <a:endParaRPr b="0"/>
          </a:p>
          <a:p>
            <a:pPr marL="0" lvl="0" indent="0" algn="ctr" rtl="0">
              <a:spcBef>
                <a:spcPts val="0"/>
              </a:spcBef>
              <a:spcAft>
                <a:spcPts val="0"/>
              </a:spcAft>
              <a:buNone/>
            </a:pPr>
            <a:r>
              <a:rPr lang="en" b="0"/>
              <a:t>Form group of 3-4</a:t>
            </a:r>
            <a:endParaRPr b="0"/>
          </a:p>
          <a:p>
            <a:pPr marL="0" lvl="0" indent="0" algn="ctr" rtl="0">
              <a:spcBef>
                <a:spcPts val="0"/>
              </a:spcBef>
              <a:spcAft>
                <a:spcPts val="0"/>
              </a:spcAft>
              <a:buNone/>
            </a:pPr>
            <a:endParaRPr sz="1500" b="0"/>
          </a:p>
          <a:p>
            <a:pPr marL="0" lvl="0" indent="0" algn="ctr" rtl="0">
              <a:spcBef>
                <a:spcPts val="0"/>
              </a:spcBef>
              <a:spcAft>
                <a:spcPts val="0"/>
              </a:spcAft>
              <a:buNone/>
            </a:pPr>
            <a:r>
              <a:rPr lang="en" b="0"/>
              <a:t>Pick 3 games </a:t>
            </a:r>
            <a:br>
              <a:rPr lang="en" b="0"/>
            </a:br>
            <a:r>
              <a:rPr lang="en" sz="1300" b="0" i="1"/>
              <a:t>(Ideally something small and everyone played)</a:t>
            </a:r>
            <a:endParaRPr b="0"/>
          </a:p>
          <a:p>
            <a:pPr marL="0" lvl="0" indent="0" algn="ctr" rtl="0">
              <a:spcBef>
                <a:spcPts val="0"/>
              </a:spcBef>
              <a:spcAft>
                <a:spcPts val="0"/>
              </a:spcAft>
              <a:buNone/>
            </a:pPr>
            <a:endParaRPr sz="2000" b="0"/>
          </a:p>
          <a:p>
            <a:pPr marL="0" lvl="0" indent="0" algn="ctr" rtl="0">
              <a:spcBef>
                <a:spcPts val="0"/>
              </a:spcBef>
              <a:spcAft>
                <a:spcPts val="0"/>
              </a:spcAft>
              <a:buNone/>
            </a:pPr>
            <a:r>
              <a:rPr lang="en" b="0"/>
              <a:t>Discuss what the FP should be</a:t>
            </a:r>
            <a:endParaRPr b="0"/>
          </a:p>
          <a:p>
            <a:pPr marL="0" lvl="0" indent="0" algn="ctr" rtl="0">
              <a:spcBef>
                <a:spcPts val="0"/>
              </a:spcBef>
              <a:spcAft>
                <a:spcPts val="0"/>
              </a:spcAft>
              <a:buNone/>
            </a:pPr>
            <a:endParaRPr sz="2000" b="0"/>
          </a:p>
          <a:p>
            <a:pPr marL="0" lvl="0" indent="0" algn="ctr" rtl="0">
              <a:spcBef>
                <a:spcPts val="0"/>
              </a:spcBef>
              <a:spcAft>
                <a:spcPts val="0"/>
              </a:spcAft>
              <a:buNone/>
            </a:pPr>
            <a:r>
              <a:rPr lang="en" b="0"/>
              <a:t>Examples on next page</a:t>
            </a:r>
            <a:endParaRPr b="0"/>
          </a:p>
        </p:txBody>
      </p:sp>
      <p:sp>
        <p:nvSpPr>
          <p:cNvPr id="273" name="Google Shape;273;p35"/>
          <p:cNvSpPr txBox="1">
            <a:spLocks noGrp="1"/>
          </p:cNvSpPr>
          <p:nvPr>
            <p:ph type="title"/>
          </p:nvPr>
        </p:nvSpPr>
        <p:spPr>
          <a:xfrm>
            <a:off x="87875" y="4597475"/>
            <a:ext cx="8929200" cy="39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Note : There is no grade, but please take it seriously and ask as much question as possible.</a:t>
            </a:r>
            <a:br>
              <a:rPr lang="en" sz="1000"/>
            </a:br>
            <a:r>
              <a:rPr lang="en" sz="1000"/>
              <a:t>The idea is to exercise your brain to think about your 1st milestone goal through discussion.</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Google Shape;278;p36"/>
          <p:cNvSpPr txBox="1">
            <a:spLocks noGrp="1"/>
          </p:cNvSpPr>
          <p:nvPr>
            <p:ph type="title"/>
          </p:nvPr>
        </p:nvSpPr>
        <p:spPr>
          <a:xfrm>
            <a:off x="508125" y="572525"/>
            <a:ext cx="81315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Examples</a:t>
            </a:r>
            <a:endParaRPr b="0"/>
          </a:p>
        </p:txBody>
      </p:sp>
      <p:sp>
        <p:nvSpPr>
          <p:cNvPr id="279" name="Google Shape;279;p36"/>
          <p:cNvSpPr txBox="1">
            <a:spLocks noGrp="1"/>
          </p:cNvSpPr>
          <p:nvPr>
            <p:ph type="title"/>
          </p:nvPr>
        </p:nvSpPr>
        <p:spPr>
          <a:xfrm>
            <a:off x="729450" y="4292650"/>
            <a:ext cx="7646100"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Note that fun factor (or hook) is not the only consideration. It is also addressing the risk of the project.</a:t>
            </a:r>
            <a:br>
              <a:rPr lang="en" sz="1000"/>
            </a:br>
            <a:br>
              <a:rPr lang="en" sz="1000"/>
            </a:br>
            <a:r>
              <a:rPr lang="en" sz="1000"/>
              <a:t>The list can also be interpreted as an “acceptance criteria”. In this case, it is defining that by FP, we need to achieve all this goals for the project to be greenlighted.</a:t>
            </a:r>
            <a:endParaRPr sz="1000"/>
          </a:p>
        </p:txBody>
      </p:sp>
      <p:sp>
        <p:nvSpPr>
          <p:cNvPr id="280" name="Google Shape;280;p36"/>
          <p:cNvSpPr txBox="1"/>
          <p:nvPr/>
        </p:nvSpPr>
        <p:spPr>
          <a:xfrm>
            <a:off x="237600" y="1443575"/>
            <a:ext cx="4238700" cy="29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Raleway"/>
                <a:ea typeface="Raleway"/>
                <a:cs typeface="Raleway"/>
                <a:sym typeface="Raleway"/>
              </a:rPr>
              <a:t>Mario 64 (Early 3D platformer)</a:t>
            </a:r>
            <a:endParaRPr sz="2000">
              <a:solidFill>
                <a:schemeClr val="dk2"/>
              </a:solidFill>
              <a:latin typeface="Raleway"/>
              <a:ea typeface="Raleway"/>
              <a:cs typeface="Raleway"/>
              <a:sym typeface="Raleway"/>
            </a:endParaRPr>
          </a:p>
          <a:p>
            <a:pPr marL="0" lvl="0" indent="0" algn="l" rtl="0">
              <a:spcBef>
                <a:spcPts val="0"/>
              </a:spcBef>
              <a:spcAft>
                <a:spcPts val="0"/>
              </a:spcAft>
              <a:buNone/>
            </a:pPr>
            <a:endParaRPr sz="2000">
              <a:solidFill>
                <a:schemeClr val="dk2"/>
              </a:solidFill>
              <a:latin typeface="Raleway"/>
              <a:ea typeface="Raleway"/>
              <a:cs typeface="Raleway"/>
              <a:sym typeface="Raleway"/>
            </a:endParaRPr>
          </a:p>
          <a:p>
            <a:pPr marL="0" lvl="0" indent="0" algn="l" rtl="0">
              <a:spcBef>
                <a:spcPts val="0"/>
              </a:spcBef>
              <a:spcAft>
                <a:spcPts val="0"/>
              </a:spcAft>
              <a:buNone/>
            </a:pPr>
            <a:r>
              <a:rPr lang="en">
                <a:solidFill>
                  <a:schemeClr val="dk2"/>
                </a:solidFill>
                <a:latin typeface="Raleway"/>
                <a:ea typeface="Raleway"/>
                <a:cs typeface="Raleway"/>
                <a:sym typeface="Raleway"/>
              </a:rPr>
              <a:t>A 3D space where player can have just running and jumping around in</a:t>
            </a:r>
            <a:endParaRPr>
              <a:solidFill>
                <a:schemeClr val="dk2"/>
              </a:solidFill>
              <a:latin typeface="Raleway"/>
              <a:ea typeface="Raleway"/>
              <a:cs typeface="Raleway"/>
              <a:sym typeface="Raleway"/>
            </a:endParaRPr>
          </a:p>
          <a:p>
            <a:pPr marL="0" lvl="0" indent="0" algn="l" rtl="0">
              <a:spcBef>
                <a:spcPts val="0"/>
              </a:spcBef>
              <a:spcAft>
                <a:spcPts val="0"/>
              </a:spcAft>
              <a:buNone/>
            </a:pPr>
            <a:endParaRPr>
              <a:solidFill>
                <a:schemeClr val="dk2"/>
              </a:solidFill>
              <a:latin typeface="Raleway"/>
              <a:ea typeface="Raleway"/>
              <a:cs typeface="Raleway"/>
              <a:sym typeface="Raleway"/>
            </a:endParaRPr>
          </a:p>
          <a:p>
            <a:pPr marL="457200" lvl="0" indent="-292100" algn="l" rtl="0">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Player can move and view comfortably in 3D environment</a:t>
            </a:r>
            <a:endParaRPr sz="1000">
              <a:solidFill>
                <a:schemeClr val="dk2"/>
              </a:solidFill>
              <a:latin typeface="Raleway"/>
              <a:ea typeface="Raleway"/>
              <a:cs typeface="Raleway"/>
              <a:sym typeface="Raleway"/>
            </a:endParaRPr>
          </a:p>
          <a:p>
            <a:pPr marL="457200" lvl="0" indent="-292100" algn="l" rtl="0">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Player have fun with basic action like run and jump</a:t>
            </a:r>
            <a:endParaRPr sz="1000">
              <a:solidFill>
                <a:schemeClr val="dk2"/>
              </a:solidFill>
              <a:latin typeface="Raleway"/>
              <a:ea typeface="Raleway"/>
              <a:cs typeface="Raleway"/>
              <a:sym typeface="Raleway"/>
            </a:endParaRPr>
          </a:p>
          <a:p>
            <a:pPr marL="457200" lvl="0" indent="-292100" algn="l" rtl="0">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Player have precision and control where he want to hit/land</a:t>
            </a:r>
            <a:endParaRPr sz="1000">
              <a:solidFill>
                <a:schemeClr val="dk2"/>
              </a:solidFill>
              <a:latin typeface="Raleway"/>
              <a:ea typeface="Raleway"/>
              <a:cs typeface="Raleway"/>
              <a:sym typeface="Raleway"/>
            </a:endParaRPr>
          </a:p>
          <a:p>
            <a:pPr marL="457200" lvl="0" indent="-292100" algn="l" rtl="0">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Player have fun with special platforms (slope/slide/springs/etc)</a:t>
            </a:r>
            <a:endParaRPr sz="1000">
              <a:solidFill>
                <a:schemeClr val="dk2"/>
              </a:solidFill>
              <a:latin typeface="Raleway"/>
              <a:ea typeface="Raleway"/>
              <a:cs typeface="Raleway"/>
              <a:sym typeface="Raleway"/>
            </a:endParaRPr>
          </a:p>
          <a:p>
            <a:pPr marL="457200" lvl="0" indent="-292100" algn="l" rtl="0">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Player can feel the learning curve</a:t>
            </a:r>
            <a:endParaRPr sz="1000">
              <a:solidFill>
                <a:schemeClr val="dk2"/>
              </a:solidFill>
              <a:latin typeface="Raleway"/>
              <a:ea typeface="Raleway"/>
              <a:cs typeface="Raleway"/>
              <a:sym typeface="Raleway"/>
            </a:endParaRPr>
          </a:p>
        </p:txBody>
      </p:sp>
      <p:sp>
        <p:nvSpPr>
          <p:cNvPr id="281" name="Google Shape;281;p36"/>
          <p:cNvSpPr txBox="1"/>
          <p:nvPr/>
        </p:nvSpPr>
        <p:spPr>
          <a:xfrm>
            <a:off x="4628700" y="1450413"/>
            <a:ext cx="4238700" cy="29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Raleway"/>
                <a:ea typeface="Raleway"/>
                <a:cs typeface="Raleway"/>
                <a:sym typeface="Raleway"/>
              </a:rPr>
              <a:t>Zelda OoT (Early 3D combat)</a:t>
            </a:r>
            <a:endParaRPr sz="2000">
              <a:solidFill>
                <a:schemeClr val="dk2"/>
              </a:solidFill>
              <a:latin typeface="Raleway"/>
              <a:ea typeface="Raleway"/>
              <a:cs typeface="Raleway"/>
              <a:sym typeface="Raleway"/>
            </a:endParaRPr>
          </a:p>
          <a:p>
            <a:pPr marL="0" lvl="0" indent="0" algn="l" rtl="0">
              <a:spcBef>
                <a:spcPts val="0"/>
              </a:spcBef>
              <a:spcAft>
                <a:spcPts val="0"/>
              </a:spcAft>
              <a:buNone/>
            </a:pPr>
            <a:endParaRPr sz="2000">
              <a:solidFill>
                <a:schemeClr val="dk2"/>
              </a:solidFill>
              <a:latin typeface="Raleway"/>
              <a:ea typeface="Raleway"/>
              <a:cs typeface="Raleway"/>
              <a:sym typeface="Raleway"/>
            </a:endParaRPr>
          </a:p>
          <a:p>
            <a:pPr marL="0" lvl="0" indent="0" algn="l" rtl="0">
              <a:spcBef>
                <a:spcPts val="0"/>
              </a:spcBef>
              <a:spcAft>
                <a:spcPts val="0"/>
              </a:spcAft>
              <a:buNone/>
            </a:pPr>
            <a:r>
              <a:rPr lang="en">
                <a:solidFill>
                  <a:schemeClr val="dk2"/>
                </a:solidFill>
                <a:latin typeface="Raleway"/>
                <a:ea typeface="Raleway"/>
                <a:cs typeface="Raleway"/>
                <a:sym typeface="Raleway"/>
              </a:rPr>
              <a:t>A 3D space where player can fight multiple opponents at once</a:t>
            </a:r>
            <a:endParaRPr>
              <a:solidFill>
                <a:schemeClr val="dk2"/>
              </a:solidFill>
              <a:latin typeface="Raleway"/>
              <a:ea typeface="Raleway"/>
              <a:cs typeface="Raleway"/>
              <a:sym typeface="Raleway"/>
            </a:endParaRPr>
          </a:p>
          <a:p>
            <a:pPr marL="0" lvl="0" indent="0" algn="l" rtl="0">
              <a:spcBef>
                <a:spcPts val="0"/>
              </a:spcBef>
              <a:spcAft>
                <a:spcPts val="0"/>
              </a:spcAft>
              <a:buNone/>
            </a:pPr>
            <a:endParaRPr>
              <a:solidFill>
                <a:schemeClr val="dk2"/>
              </a:solidFill>
              <a:latin typeface="Raleway"/>
              <a:ea typeface="Raleway"/>
              <a:cs typeface="Raleway"/>
              <a:sym typeface="Raleway"/>
            </a:endParaRPr>
          </a:p>
          <a:p>
            <a:pPr marL="457200" lvl="0" indent="-292100" algn="l" rtl="0">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Player can move and view comfortably in 3D environment</a:t>
            </a:r>
            <a:endParaRPr sz="1000">
              <a:solidFill>
                <a:schemeClr val="dk2"/>
              </a:solidFill>
              <a:latin typeface="Raleway"/>
              <a:ea typeface="Raleway"/>
              <a:cs typeface="Raleway"/>
              <a:sym typeface="Raleway"/>
            </a:endParaRPr>
          </a:p>
          <a:p>
            <a:pPr marL="457200" lvl="0" indent="-292100" algn="l" rtl="0">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Player can perform basic combat action like attack/block/dodge</a:t>
            </a:r>
            <a:endParaRPr sz="1000">
              <a:solidFill>
                <a:schemeClr val="dk2"/>
              </a:solidFill>
              <a:latin typeface="Raleway"/>
              <a:ea typeface="Raleway"/>
              <a:cs typeface="Raleway"/>
              <a:sym typeface="Raleway"/>
            </a:endParaRPr>
          </a:p>
          <a:p>
            <a:pPr marL="457200" lvl="0" indent="-292100" algn="l" rtl="0">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Player can take on 1 enemy with ease</a:t>
            </a:r>
            <a:endParaRPr sz="1000">
              <a:solidFill>
                <a:schemeClr val="dk2"/>
              </a:solidFill>
              <a:latin typeface="Raleway"/>
              <a:ea typeface="Raleway"/>
              <a:cs typeface="Raleway"/>
              <a:sym typeface="Raleway"/>
            </a:endParaRPr>
          </a:p>
          <a:p>
            <a:pPr marL="457200" lvl="0" indent="-292100" algn="l" rtl="0">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Player feel that he can improve his combat capability</a:t>
            </a:r>
            <a:endParaRPr sz="1000">
              <a:solidFill>
                <a:schemeClr val="dk2"/>
              </a:solidFill>
              <a:latin typeface="Raleway"/>
              <a:ea typeface="Raleway"/>
              <a:cs typeface="Raleway"/>
              <a:sym typeface="Raleway"/>
            </a:endParaRPr>
          </a:p>
          <a:p>
            <a:pPr marL="457200" lvl="0" indent="-292100" algn="l" rtl="0">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Player can take on multiple 1 enemy</a:t>
            </a:r>
            <a:endParaRPr sz="1000">
              <a:solidFill>
                <a:schemeClr val="dk2"/>
              </a:solidFill>
              <a:latin typeface="Raleway"/>
              <a:ea typeface="Raleway"/>
              <a:cs typeface="Raleway"/>
              <a:sym typeface="Raleway"/>
            </a:endParaRPr>
          </a:p>
          <a:p>
            <a:pPr marL="457200" lvl="0" indent="-292100" algn="l" rtl="0">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Player can take on multiple enemy in less comfortable location</a:t>
            </a:r>
            <a:endParaRPr sz="1000">
              <a:solidFill>
                <a:schemeClr val="dk2"/>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cxnSp>
        <p:nvCxnSpPr>
          <p:cNvPr id="286" name="Google Shape;286;p37"/>
          <p:cNvCxnSpPr>
            <a:stCxn id="287" idx="3"/>
            <a:endCxn id="288" idx="1"/>
          </p:cNvCxnSpPr>
          <p:nvPr/>
        </p:nvCxnSpPr>
        <p:spPr>
          <a:xfrm>
            <a:off x="1698619" y="2724150"/>
            <a:ext cx="6169800" cy="4200"/>
          </a:xfrm>
          <a:prstGeom prst="straightConnector1">
            <a:avLst/>
          </a:prstGeom>
          <a:noFill/>
          <a:ln w="38100" cap="flat" cmpd="sng">
            <a:solidFill>
              <a:schemeClr val="dk2"/>
            </a:solidFill>
            <a:prstDash val="solid"/>
            <a:round/>
            <a:headEnd type="none" w="med" len="med"/>
            <a:tailEnd type="triangle" w="med" len="med"/>
          </a:ln>
        </p:spPr>
      </p:cxnSp>
      <p:sp>
        <p:nvSpPr>
          <p:cNvPr id="287" name="Google Shape;287;p37"/>
          <p:cNvSpPr txBox="1"/>
          <p:nvPr/>
        </p:nvSpPr>
        <p:spPr>
          <a:xfrm>
            <a:off x="749719" y="24967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sp>
        <p:nvSpPr>
          <p:cNvPr id="288" name="Google Shape;288;p37"/>
          <p:cNvSpPr txBox="1"/>
          <p:nvPr/>
        </p:nvSpPr>
        <p:spPr>
          <a:xfrm>
            <a:off x="7868275" y="2501050"/>
            <a:ext cx="10932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First Prototype</a:t>
            </a:r>
            <a:endParaRPr>
              <a:latin typeface="Lato"/>
              <a:ea typeface="Lato"/>
              <a:cs typeface="Lato"/>
              <a:sym typeface="Lato"/>
            </a:endParaRPr>
          </a:p>
        </p:txBody>
      </p:sp>
      <p:sp>
        <p:nvSpPr>
          <p:cNvPr id="289" name="Google Shape;289;p37"/>
          <p:cNvSpPr txBox="1"/>
          <p:nvPr/>
        </p:nvSpPr>
        <p:spPr>
          <a:xfrm>
            <a:off x="0" y="4278825"/>
            <a:ext cx="9144000" cy="8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Raleway"/>
                <a:ea typeface="Raleway"/>
                <a:cs typeface="Raleway"/>
                <a:sym typeface="Raleway"/>
              </a:rPr>
              <a:t>This can be further broken down per milestone</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8"/>
          <p:cNvSpPr txBox="1"/>
          <p:nvPr/>
        </p:nvSpPr>
        <p:spPr>
          <a:xfrm>
            <a:off x="749719" y="23443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sp>
        <p:nvSpPr>
          <p:cNvPr id="295" name="Google Shape;295;p38"/>
          <p:cNvSpPr txBox="1"/>
          <p:nvPr/>
        </p:nvSpPr>
        <p:spPr>
          <a:xfrm>
            <a:off x="7868275" y="2272450"/>
            <a:ext cx="10932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First Prototype</a:t>
            </a:r>
            <a:endParaRPr>
              <a:latin typeface="Lato"/>
              <a:ea typeface="Lato"/>
              <a:cs typeface="Lato"/>
              <a:sym typeface="Lato"/>
            </a:endParaRPr>
          </a:p>
        </p:txBody>
      </p:sp>
      <p:sp>
        <p:nvSpPr>
          <p:cNvPr id="296" name="Google Shape;296;p38"/>
          <p:cNvSpPr txBox="1"/>
          <p:nvPr/>
        </p:nvSpPr>
        <p:spPr>
          <a:xfrm>
            <a:off x="0" y="3451750"/>
            <a:ext cx="9144000" cy="15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Raleway"/>
                <a:ea typeface="Raleway"/>
                <a:cs typeface="Raleway"/>
                <a:sym typeface="Raleway"/>
              </a:rPr>
              <a:t>This can be further broken down per milestone</a:t>
            </a:r>
            <a:endParaRPr sz="2000">
              <a:solidFill>
                <a:schemeClr val="dk2"/>
              </a:solidFill>
              <a:latin typeface="Raleway"/>
              <a:ea typeface="Raleway"/>
              <a:cs typeface="Raleway"/>
              <a:sym typeface="Raleway"/>
            </a:endParaRPr>
          </a:p>
          <a:p>
            <a:pPr marL="0" lvl="0" indent="0" algn="ctr" rtl="0">
              <a:spcBef>
                <a:spcPts val="0"/>
              </a:spcBef>
              <a:spcAft>
                <a:spcPts val="0"/>
              </a:spcAft>
              <a:buNone/>
            </a:pPr>
            <a:r>
              <a:rPr lang="en" sz="2000">
                <a:solidFill>
                  <a:schemeClr val="dk2"/>
                </a:solidFill>
                <a:latin typeface="Raleway"/>
                <a:ea typeface="Raleway"/>
                <a:cs typeface="Raleway"/>
                <a:sym typeface="Raleway"/>
              </a:rPr>
              <a:t>What’s your weekly/bi-weekly goal?</a:t>
            </a:r>
            <a:br>
              <a:rPr lang="en" sz="2000">
                <a:solidFill>
                  <a:schemeClr val="dk2"/>
                </a:solidFill>
                <a:latin typeface="Raleway"/>
                <a:ea typeface="Raleway"/>
                <a:cs typeface="Raleway"/>
                <a:sym typeface="Raleway"/>
              </a:rPr>
            </a:br>
            <a:br>
              <a:rPr lang="en" sz="2000">
                <a:solidFill>
                  <a:schemeClr val="dk2"/>
                </a:solidFill>
                <a:latin typeface="Raleway"/>
                <a:ea typeface="Raleway"/>
                <a:cs typeface="Raleway"/>
                <a:sym typeface="Raleway"/>
              </a:rPr>
            </a:br>
            <a:r>
              <a:rPr lang="en" sz="2000">
                <a:solidFill>
                  <a:schemeClr val="dk2"/>
                </a:solidFill>
                <a:latin typeface="Raleway"/>
                <a:ea typeface="Raleway"/>
                <a:cs typeface="Raleway"/>
                <a:sym typeface="Raleway"/>
              </a:rPr>
              <a:t>Usually refer to a sprint.</a:t>
            </a:r>
            <a:endParaRPr sz="2000">
              <a:solidFill>
                <a:schemeClr val="dk2"/>
              </a:solidFill>
              <a:latin typeface="Raleway"/>
              <a:ea typeface="Raleway"/>
              <a:cs typeface="Raleway"/>
              <a:sym typeface="Raleway"/>
            </a:endParaRPr>
          </a:p>
        </p:txBody>
      </p:sp>
      <p:cxnSp>
        <p:nvCxnSpPr>
          <p:cNvPr id="297" name="Google Shape;297;p38"/>
          <p:cNvCxnSpPr/>
          <p:nvPr/>
        </p:nvCxnSpPr>
        <p:spPr>
          <a:xfrm>
            <a:off x="1668545" y="2549436"/>
            <a:ext cx="978300" cy="0"/>
          </a:xfrm>
          <a:prstGeom prst="straightConnector1">
            <a:avLst/>
          </a:prstGeom>
          <a:noFill/>
          <a:ln w="38100" cap="flat" cmpd="sng">
            <a:solidFill>
              <a:schemeClr val="dk2"/>
            </a:solidFill>
            <a:prstDash val="solid"/>
            <a:round/>
            <a:headEnd type="none" w="med" len="med"/>
            <a:tailEnd type="triangle" w="med" len="med"/>
          </a:ln>
        </p:spPr>
      </p:cxnSp>
      <p:sp>
        <p:nvSpPr>
          <p:cNvPr id="298" name="Google Shape;298;p38"/>
          <p:cNvSpPr txBox="1"/>
          <p:nvPr/>
        </p:nvSpPr>
        <p:spPr>
          <a:xfrm>
            <a:off x="3857530" y="2346787"/>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ato"/>
                <a:ea typeface="Lato"/>
                <a:cs typeface="Lato"/>
                <a:sym typeface="Lato"/>
              </a:rPr>
              <a:t>?</a:t>
            </a:r>
            <a:endParaRPr sz="2000">
              <a:latin typeface="Lato"/>
              <a:ea typeface="Lato"/>
              <a:cs typeface="Lato"/>
              <a:sym typeface="Lato"/>
            </a:endParaRPr>
          </a:p>
        </p:txBody>
      </p:sp>
      <p:cxnSp>
        <p:nvCxnSpPr>
          <p:cNvPr id="299" name="Google Shape;299;p38"/>
          <p:cNvCxnSpPr/>
          <p:nvPr/>
        </p:nvCxnSpPr>
        <p:spPr>
          <a:xfrm>
            <a:off x="2934950" y="2549436"/>
            <a:ext cx="978300" cy="0"/>
          </a:xfrm>
          <a:prstGeom prst="straightConnector1">
            <a:avLst/>
          </a:prstGeom>
          <a:noFill/>
          <a:ln w="38100" cap="flat" cmpd="sng">
            <a:solidFill>
              <a:schemeClr val="dk2"/>
            </a:solidFill>
            <a:prstDash val="solid"/>
            <a:round/>
            <a:headEnd type="none" w="med" len="med"/>
            <a:tailEnd type="triangle" w="med" len="med"/>
          </a:ln>
        </p:spPr>
      </p:cxnSp>
      <p:sp>
        <p:nvSpPr>
          <p:cNvPr id="300" name="Google Shape;300;p38"/>
          <p:cNvSpPr txBox="1"/>
          <p:nvPr/>
        </p:nvSpPr>
        <p:spPr>
          <a:xfrm>
            <a:off x="2618286" y="2344350"/>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ato"/>
                <a:ea typeface="Lato"/>
                <a:cs typeface="Lato"/>
                <a:sym typeface="Lato"/>
              </a:rPr>
              <a:t>?</a:t>
            </a:r>
            <a:endParaRPr sz="2000">
              <a:latin typeface="Lato"/>
              <a:ea typeface="Lato"/>
              <a:cs typeface="Lato"/>
              <a:sym typeface="Lato"/>
            </a:endParaRPr>
          </a:p>
        </p:txBody>
      </p:sp>
      <p:sp>
        <p:nvSpPr>
          <p:cNvPr id="301" name="Google Shape;301;p38"/>
          <p:cNvSpPr txBox="1"/>
          <p:nvPr/>
        </p:nvSpPr>
        <p:spPr>
          <a:xfrm>
            <a:off x="5179659" y="2346787"/>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ato"/>
                <a:ea typeface="Lato"/>
                <a:cs typeface="Lato"/>
                <a:sym typeface="Lato"/>
              </a:rPr>
              <a:t>?</a:t>
            </a:r>
            <a:endParaRPr sz="2000">
              <a:latin typeface="Lato"/>
              <a:ea typeface="Lato"/>
              <a:cs typeface="Lato"/>
              <a:sym typeface="Lato"/>
            </a:endParaRPr>
          </a:p>
        </p:txBody>
      </p:sp>
      <p:cxnSp>
        <p:nvCxnSpPr>
          <p:cNvPr id="302" name="Google Shape;302;p38"/>
          <p:cNvCxnSpPr/>
          <p:nvPr/>
        </p:nvCxnSpPr>
        <p:spPr>
          <a:xfrm>
            <a:off x="4201351" y="2549436"/>
            <a:ext cx="978300" cy="0"/>
          </a:xfrm>
          <a:prstGeom prst="straightConnector1">
            <a:avLst/>
          </a:prstGeom>
          <a:noFill/>
          <a:ln w="38100" cap="flat" cmpd="sng">
            <a:solidFill>
              <a:schemeClr val="dk2"/>
            </a:solidFill>
            <a:prstDash val="solid"/>
            <a:round/>
            <a:headEnd type="none" w="med" len="med"/>
            <a:tailEnd type="triangle" w="med" len="med"/>
          </a:ln>
        </p:spPr>
      </p:cxnSp>
      <p:sp>
        <p:nvSpPr>
          <p:cNvPr id="303" name="Google Shape;303;p38"/>
          <p:cNvSpPr txBox="1"/>
          <p:nvPr/>
        </p:nvSpPr>
        <p:spPr>
          <a:xfrm>
            <a:off x="6543805" y="2344337"/>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ato"/>
                <a:ea typeface="Lato"/>
                <a:cs typeface="Lato"/>
                <a:sym typeface="Lato"/>
              </a:rPr>
              <a:t>?</a:t>
            </a:r>
            <a:endParaRPr sz="2000">
              <a:latin typeface="Lato"/>
              <a:ea typeface="Lato"/>
              <a:cs typeface="Lato"/>
              <a:sym typeface="Lato"/>
            </a:endParaRPr>
          </a:p>
        </p:txBody>
      </p:sp>
      <p:cxnSp>
        <p:nvCxnSpPr>
          <p:cNvPr id="304" name="Google Shape;304;p38"/>
          <p:cNvCxnSpPr/>
          <p:nvPr/>
        </p:nvCxnSpPr>
        <p:spPr>
          <a:xfrm>
            <a:off x="5621225" y="2546986"/>
            <a:ext cx="978300" cy="0"/>
          </a:xfrm>
          <a:prstGeom prst="straightConnector1">
            <a:avLst/>
          </a:prstGeom>
          <a:noFill/>
          <a:ln w="38100" cap="flat" cmpd="sng">
            <a:solidFill>
              <a:schemeClr val="dk2"/>
            </a:solidFill>
            <a:prstDash val="solid"/>
            <a:round/>
            <a:headEnd type="none" w="med" len="med"/>
            <a:tailEnd type="triangle" w="med" len="med"/>
          </a:ln>
        </p:spPr>
      </p:cxnSp>
      <p:cxnSp>
        <p:nvCxnSpPr>
          <p:cNvPr id="305" name="Google Shape;305;p38"/>
          <p:cNvCxnSpPr/>
          <p:nvPr/>
        </p:nvCxnSpPr>
        <p:spPr>
          <a:xfrm>
            <a:off x="6887626" y="2546986"/>
            <a:ext cx="978300" cy="0"/>
          </a:xfrm>
          <a:prstGeom prst="straightConnector1">
            <a:avLst/>
          </a:prstGeom>
          <a:noFill/>
          <a:ln w="38100" cap="flat" cmpd="sng">
            <a:solidFill>
              <a:schemeClr val="dk2"/>
            </a:solidFill>
            <a:prstDash val="solid"/>
            <a:round/>
            <a:headEnd type="none" w="med" len="med"/>
            <a:tailEnd type="triangle" w="med" len="med"/>
          </a:ln>
        </p:spPr>
      </p:cxnSp>
      <p:sp>
        <p:nvSpPr>
          <p:cNvPr id="306" name="Google Shape;306;p38"/>
          <p:cNvSpPr txBox="1"/>
          <p:nvPr/>
        </p:nvSpPr>
        <p:spPr>
          <a:xfrm>
            <a:off x="1683244" y="2116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Week 1</a:t>
            </a:r>
            <a:endParaRPr sz="1000">
              <a:latin typeface="Lato"/>
              <a:ea typeface="Lato"/>
              <a:cs typeface="Lato"/>
              <a:sym typeface="Lato"/>
            </a:endParaRPr>
          </a:p>
        </p:txBody>
      </p:sp>
      <p:sp>
        <p:nvSpPr>
          <p:cNvPr id="307" name="Google Shape;307;p38"/>
          <p:cNvSpPr txBox="1"/>
          <p:nvPr/>
        </p:nvSpPr>
        <p:spPr>
          <a:xfrm>
            <a:off x="2964681" y="2116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Week 2</a:t>
            </a:r>
            <a:endParaRPr sz="1000">
              <a:latin typeface="Lato"/>
              <a:ea typeface="Lato"/>
              <a:cs typeface="Lato"/>
              <a:sym typeface="Lato"/>
            </a:endParaRPr>
          </a:p>
        </p:txBody>
      </p:sp>
      <p:sp>
        <p:nvSpPr>
          <p:cNvPr id="308" name="Google Shape;308;p38"/>
          <p:cNvSpPr txBox="1"/>
          <p:nvPr/>
        </p:nvSpPr>
        <p:spPr>
          <a:xfrm>
            <a:off x="4216044" y="2116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Week 3</a:t>
            </a:r>
            <a:endParaRPr sz="1000">
              <a:latin typeface="Lato"/>
              <a:ea typeface="Lato"/>
              <a:cs typeface="Lato"/>
              <a:sym typeface="Lato"/>
            </a:endParaRPr>
          </a:p>
        </p:txBody>
      </p:sp>
      <p:sp>
        <p:nvSpPr>
          <p:cNvPr id="309" name="Google Shape;309;p38"/>
          <p:cNvSpPr txBox="1"/>
          <p:nvPr/>
        </p:nvSpPr>
        <p:spPr>
          <a:xfrm>
            <a:off x="5635919" y="2116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Week 4</a:t>
            </a:r>
            <a:endParaRPr sz="1000">
              <a:latin typeface="Lato"/>
              <a:ea typeface="Lato"/>
              <a:cs typeface="Lato"/>
              <a:sym typeface="Lato"/>
            </a:endParaRPr>
          </a:p>
        </p:txBody>
      </p:sp>
      <p:sp>
        <p:nvSpPr>
          <p:cNvPr id="310" name="Google Shape;310;p38"/>
          <p:cNvSpPr txBox="1"/>
          <p:nvPr/>
        </p:nvSpPr>
        <p:spPr>
          <a:xfrm>
            <a:off x="6902319" y="2116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Week 5</a:t>
            </a:r>
            <a:endParaRPr sz="10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9"/>
          <p:cNvSpPr txBox="1"/>
          <p:nvPr/>
        </p:nvSpPr>
        <p:spPr>
          <a:xfrm>
            <a:off x="749719" y="23443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sp>
        <p:nvSpPr>
          <p:cNvPr id="316" name="Google Shape;316;p39"/>
          <p:cNvSpPr txBox="1"/>
          <p:nvPr/>
        </p:nvSpPr>
        <p:spPr>
          <a:xfrm>
            <a:off x="7868275" y="2272450"/>
            <a:ext cx="10932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First Prototype</a:t>
            </a:r>
            <a:endParaRPr>
              <a:latin typeface="Lato"/>
              <a:ea typeface="Lato"/>
              <a:cs typeface="Lato"/>
              <a:sym typeface="Lato"/>
            </a:endParaRPr>
          </a:p>
        </p:txBody>
      </p:sp>
      <p:sp>
        <p:nvSpPr>
          <p:cNvPr id="317" name="Google Shape;317;p39"/>
          <p:cNvSpPr txBox="1"/>
          <p:nvPr/>
        </p:nvSpPr>
        <p:spPr>
          <a:xfrm>
            <a:off x="0" y="3451750"/>
            <a:ext cx="9144000" cy="15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Raleway"/>
                <a:ea typeface="Raleway"/>
                <a:cs typeface="Raleway"/>
                <a:sym typeface="Raleway"/>
              </a:rPr>
              <a:t>It might also take multiple milestone to reach a big, important milestone.</a:t>
            </a:r>
            <a:br>
              <a:rPr lang="en" sz="2000">
                <a:solidFill>
                  <a:schemeClr val="dk2"/>
                </a:solidFill>
                <a:latin typeface="Raleway"/>
                <a:ea typeface="Raleway"/>
                <a:cs typeface="Raleway"/>
                <a:sym typeface="Raleway"/>
              </a:rPr>
            </a:br>
            <a:r>
              <a:rPr lang="en" sz="2000">
                <a:solidFill>
                  <a:schemeClr val="dk2"/>
                </a:solidFill>
                <a:latin typeface="Raleway"/>
                <a:ea typeface="Raleway"/>
                <a:cs typeface="Raleway"/>
                <a:sym typeface="Raleway"/>
              </a:rPr>
              <a:t>Often refer to KEY milestone.</a:t>
            </a:r>
            <a:endParaRPr sz="2000">
              <a:solidFill>
                <a:schemeClr val="dk2"/>
              </a:solidFill>
              <a:latin typeface="Raleway"/>
              <a:ea typeface="Raleway"/>
              <a:cs typeface="Raleway"/>
              <a:sym typeface="Raleway"/>
            </a:endParaRPr>
          </a:p>
          <a:p>
            <a:pPr marL="0" lvl="0" indent="0" algn="ctr" rtl="0">
              <a:spcBef>
                <a:spcPts val="0"/>
              </a:spcBef>
              <a:spcAft>
                <a:spcPts val="0"/>
              </a:spcAft>
              <a:buNone/>
            </a:pPr>
            <a:endParaRPr sz="2000">
              <a:solidFill>
                <a:schemeClr val="dk2"/>
              </a:solidFill>
              <a:latin typeface="Raleway"/>
              <a:ea typeface="Raleway"/>
              <a:cs typeface="Raleway"/>
              <a:sym typeface="Raleway"/>
            </a:endParaRPr>
          </a:p>
          <a:p>
            <a:pPr marL="0" lvl="0" indent="0" algn="ctr" rtl="0">
              <a:spcBef>
                <a:spcPts val="0"/>
              </a:spcBef>
              <a:spcAft>
                <a:spcPts val="0"/>
              </a:spcAft>
              <a:buNone/>
            </a:pPr>
            <a:r>
              <a:rPr lang="en" sz="2000">
                <a:solidFill>
                  <a:schemeClr val="dk2"/>
                </a:solidFill>
                <a:latin typeface="Raleway"/>
                <a:ea typeface="Raleway"/>
                <a:cs typeface="Raleway"/>
                <a:sym typeface="Raleway"/>
              </a:rPr>
              <a:t>This is often the case in bigger project.</a:t>
            </a:r>
            <a:endParaRPr sz="2000">
              <a:solidFill>
                <a:schemeClr val="dk2"/>
              </a:solidFill>
              <a:latin typeface="Raleway"/>
              <a:ea typeface="Raleway"/>
              <a:cs typeface="Raleway"/>
              <a:sym typeface="Raleway"/>
            </a:endParaRPr>
          </a:p>
          <a:p>
            <a:pPr marL="0" lvl="0" indent="0" algn="ctr" rtl="0">
              <a:spcBef>
                <a:spcPts val="0"/>
              </a:spcBef>
              <a:spcAft>
                <a:spcPts val="0"/>
              </a:spcAft>
              <a:buNone/>
            </a:pPr>
            <a:endParaRPr sz="2000">
              <a:solidFill>
                <a:schemeClr val="dk2"/>
              </a:solidFill>
              <a:latin typeface="Raleway"/>
              <a:ea typeface="Raleway"/>
              <a:cs typeface="Raleway"/>
              <a:sym typeface="Raleway"/>
            </a:endParaRPr>
          </a:p>
          <a:p>
            <a:pPr marL="0" lvl="0" indent="0" algn="ctr" rtl="0">
              <a:spcBef>
                <a:spcPts val="0"/>
              </a:spcBef>
              <a:spcAft>
                <a:spcPts val="0"/>
              </a:spcAft>
              <a:buNone/>
            </a:pPr>
            <a:endParaRPr sz="2000">
              <a:solidFill>
                <a:schemeClr val="dk2"/>
              </a:solidFill>
              <a:latin typeface="Raleway"/>
              <a:ea typeface="Raleway"/>
              <a:cs typeface="Raleway"/>
              <a:sym typeface="Raleway"/>
            </a:endParaRPr>
          </a:p>
        </p:txBody>
      </p:sp>
      <p:cxnSp>
        <p:nvCxnSpPr>
          <p:cNvPr id="318" name="Google Shape;318;p39"/>
          <p:cNvCxnSpPr/>
          <p:nvPr/>
        </p:nvCxnSpPr>
        <p:spPr>
          <a:xfrm>
            <a:off x="1668545" y="2549436"/>
            <a:ext cx="978300" cy="0"/>
          </a:xfrm>
          <a:prstGeom prst="straightConnector1">
            <a:avLst/>
          </a:prstGeom>
          <a:noFill/>
          <a:ln w="38100" cap="flat" cmpd="sng">
            <a:solidFill>
              <a:schemeClr val="dk2"/>
            </a:solidFill>
            <a:prstDash val="solid"/>
            <a:round/>
            <a:headEnd type="none" w="med" len="med"/>
            <a:tailEnd type="triangle" w="med" len="med"/>
          </a:ln>
        </p:spPr>
      </p:cxnSp>
      <p:sp>
        <p:nvSpPr>
          <p:cNvPr id="319" name="Google Shape;319;p39"/>
          <p:cNvSpPr txBox="1"/>
          <p:nvPr/>
        </p:nvSpPr>
        <p:spPr>
          <a:xfrm>
            <a:off x="3857530" y="2346787"/>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ato"/>
                <a:ea typeface="Lato"/>
                <a:cs typeface="Lato"/>
                <a:sym typeface="Lato"/>
              </a:rPr>
              <a:t>?</a:t>
            </a:r>
            <a:endParaRPr sz="2000">
              <a:latin typeface="Lato"/>
              <a:ea typeface="Lato"/>
              <a:cs typeface="Lato"/>
              <a:sym typeface="Lato"/>
            </a:endParaRPr>
          </a:p>
        </p:txBody>
      </p:sp>
      <p:cxnSp>
        <p:nvCxnSpPr>
          <p:cNvPr id="320" name="Google Shape;320;p39"/>
          <p:cNvCxnSpPr/>
          <p:nvPr/>
        </p:nvCxnSpPr>
        <p:spPr>
          <a:xfrm>
            <a:off x="2934950" y="2549436"/>
            <a:ext cx="978300" cy="0"/>
          </a:xfrm>
          <a:prstGeom prst="straightConnector1">
            <a:avLst/>
          </a:prstGeom>
          <a:noFill/>
          <a:ln w="38100" cap="flat" cmpd="sng">
            <a:solidFill>
              <a:schemeClr val="dk2"/>
            </a:solidFill>
            <a:prstDash val="solid"/>
            <a:round/>
            <a:headEnd type="none" w="med" len="med"/>
            <a:tailEnd type="triangle" w="med" len="med"/>
          </a:ln>
        </p:spPr>
      </p:cxnSp>
      <p:sp>
        <p:nvSpPr>
          <p:cNvPr id="321" name="Google Shape;321;p39"/>
          <p:cNvSpPr txBox="1"/>
          <p:nvPr/>
        </p:nvSpPr>
        <p:spPr>
          <a:xfrm>
            <a:off x="2618286" y="2344350"/>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ato"/>
                <a:ea typeface="Lato"/>
                <a:cs typeface="Lato"/>
                <a:sym typeface="Lato"/>
              </a:rPr>
              <a:t>?</a:t>
            </a:r>
            <a:endParaRPr sz="2000">
              <a:latin typeface="Lato"/>
              <a:ea typeface="Lato"/>
              <a:cs typeface="Lato"/>
              <a:sym typeface="Lato"/>
            </a:endParaRPr>
          </a:p>
        </p:txBody>
      </p:sp>
      <p:sp>
        <p:nvSpPr>
          <p:cNvPr id="322" name="Google Shape;322;p39"/>
          <p:cNvSpPr txBox="1"/>
          <p:nvPr/>
        </p:nvSpPr>
        <p:spPr>
          <a:xfrm>
            <a:off x="5179659" y="2346787"/>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ato"/>
                <a:ea typeface="Lato"/>
                <a:cs typeface="Lato"/>
                <a:sym typeface="Lato"/>
              </a:rPr>
              <a:t>?</a:t>
            </a:r>
            <a:endParaRPr sz="2000">
              <a:latin typeface="Lato"/>
              <a:ea typeface="Lato"/>
              <a:cs typeface="Lato"/>
              <a:sym typeface="Lato"/>
            </a:endParaRPr>
          </a:p>
        </p:txBody>
      </p:sp>
      <p:cxnSp>
        <p:nvCxnSpPr>
          <p:cNvPr id="323" name="Google Shape;323;p39"/>
          <p:cNvCxnSpPr/>
          <p:nvPr/>
        </p:nvCxnSpPr>
        <p:spPr>
          <a:xfrm>
            <a:off x="4201351" y="2549436"/>
            <a:ext cx="978300" cy="0"/>
          </a:xfrm>
          <a:prstGeom prst="straightConnector1">
            <a:avLst/>
          </a:prstGeom>
          <a:noFill/>
          <a:ln w="38100" cap="flat" cmpd="sng">
            <a:solidFill>
              <a:schemeClr val="dk2"/>
            </a:solidFill>
            <a:prstDash val="solid"/>
            <a:round/>
            <a:headEnd type="none" w="med" len="med"/>
            <a:tailEnd type="triangle" w="med" len="med"/>
          </a:ln>
        </p:spPr>
      </p:cxnSp>
      <p:sp>
        <p:nvSpPr>
          <p:cNvPr id="324" name="Google Shape;324;p39"/>
          <p:cNvSpPr txBox="1"/>
          <p:nvPr/>
        </p:nvSpPr>
        <p:spPr>
          <a:xfrm>
            <a:off x="6543805" y="2344337"/>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ato"/>
                <a:ea typeface="Lato"/>
                <a:cs typeface="Lato"/>
                <a:sym typeface="Lato"/>
              </a:rPr>
              <a:t>?</a:t>
            </a:r>
            <a:endParaRPr sz="2000">
              <a:latin typeface="Lato"/>
              <a:ea typeface="Lato"/>
              <a:cs typeface="Lato"/>
              <a:sym typeface="Lato"/>
            </a:endParaRPr>
          </a:p>
        </p:txBody>
      </p:sp>
      <p:cxnSp>
        <p:nvCxnSpPr>
          <p:cNvPr id="325" name="Google Shape;325;p39"/>
          <p:cNvCxnSpPr/>
          <p:nvPr/>
        </p:nvCxnSpPr>
        <p:spPr>
          <a:xfrm>
            <a:off x="5621225" y="2546986"/>
            <a:ext cx="978300" cy="0"/>
          </a:xfrm>
          <a:prstGeom prst="straightConnector1">
            <a:avLst/>
          </a:prstGeom>
          <a:noFill/>
          <a:ln w="38100" cap="flat" cmpd="sng">
            <a:solidFill>
              <a:schemeClr val="dk2"/>
            </a:solidFill>
            <a:prstDash val="solid"/>
            <a:round/>
            <a:headEnd type="none" w="med" len="med"/>
            <a:tailEnd type="triangle" w="med" len="med"/>
          </a:ln>
        </p:spPr>
      </p:cxnSp>
      <p:cxnSp>
        <p:nvCxnSpPr>
          <p:cNvPr id="326" name="Google Shape;326;p39"/>
          <p:cNvCxnSpPr/>
          <p:nvPr/>
        </p:nvCxnSpPr>
        <p:spPr>
          <a:xfrm>
            <a:off x="6887626" y="2546986"/>
            <a:ext cx="978300" cy="0"/>
          </a:xfrm>
          <a:prstGeom prst="straightConnector1">
            <a:avLst/>
          </a:prstGeom>
          <a:noFill/>
          <a:ln w="38100" cap="flat" cmpd="sng">
            <a:solidFill>
              <a:schemeClr val="dk2"/>
            </a:solidFill>
            <a:prstDash val="solid"/>
            <a:round/>
            <a:headEnd type="none" w="med" len="med"/>
            <a:tailEnd type="triangle" w="med" len="med"/>
          </a:ln>
        </p:spPr>
      </p:cxnSp>
      <p:sp>
        <p:nvSpPr>
          <p:cNvPr id="327" name="Google Shape;327;p39"/>
          <p:cNvSpPr txBox="1"/>
          <p:nvPr/>
        </p:nvSpPr>
        <p:spPr>
          <a:xfrm>
            <a:off x="1683244" y="2116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MS 1</a:t>
            </a:r>
            <a:endParaRPr sz="1000">
              <a:latin typeface="Lato"/>
              <a:ea typeface="Lato"/>
              <a:cs typeface="Lato"/>
              <a:sym typeface="Lato"/>
            </a:endParaRPr>
          </a:p>
        </p:txBody>
      </p:sp>
      <p:sp>
        <p:nvSpPr>
          <p:cNvPr id="328" name="Google Shape;328;p39"/>
          <p:cNvSpPr txBox="1"/>
          <p:nvPr/>
        </p:nvSpPr>
        <p:spPr>
          <a:xfrm>
            <a:off x="2964681" y="2116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MS 2</a:t>
            </a:r>
            <a:endParaRPr sz="1000">
              <a:latin typeface="Lato"/>
              <a:ea typeface="Lato"/>
              <a:cs typeface="Lato"/>
              <a:sym typeface="Lato"/>
            </a:endParaRPr>
          </a:p>
        </p:txBody>
      </p:sp>
      <p:sp>
        <p:nvSpPr>
          <p:cNvPr id="329" name="Google Shape;329;p39"/>
          <p:cNvSpPr txBox="1"/>
          <p:nvPr/>
        </p:nvSpPr>
        <p:spPr>
          <a:xfrm>
            <a:off x="4216044" y="2116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MS 3</a:t>
            </a:r>
            <a:endParaRPr sz="1000">
              <a:latin typeface="Lato"/>
              <a:ea typeface="Lato"/>
              <a:cs typeface="Lato"/>
              <a:sym typeface="Lato"/>
            </a:endParaRPr>
          </a:p>
        </p:txBody>
      </p:sp>
      <p:sp>
        <p:nvSpPr>
          <p:cNvPr id="330" name="Google Shape;330;p39"/>
          <p:cNvSpPr txBox="1"/>
          <p:nvPr/>
        </p:nvSpPr>
        <p:spPr>
          <a:xfrm>
            <a:off x="5635919" y="2116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MS 4</a:t>
            </a:r>
            <a:endParaRPr sz="1000">
              <a:latin typeface="Lato"/>
              <a:ea typeface="Lato"/>
              <a:cs typeface="Lato"/>
              <a:sym typeface="Lato"/>
            </a:endParaRPr>
          </a:p>
        </p:txBody>
      </p:sp>
      <p:sp>
        <p:nvSpPr>
          <p:cNvPr id="331" name="Google Shape;331;p39"/>
          <p:cNvSpPr txBox="1"/>
          <p:nvPr/>
        </p:nvSpPr>
        <p:spPr>
          <a:xfrm>
            <a:off x="6902319" y="2116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Lato"/>
                <a:ea typeface="Lato"/>
                <a:cs typeface="Lato"/>
                <a:sym typeface="Lato"/>
              </a:rPr>
              <a:t>MS 5</a:t>
            </a:r>
            <a:endParaRPr sz="10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p:nvPr/>
        </p:nvSpPr>
        <p:spPr>
          <a:xfrm>
            <a:off x="749719" y="28777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sp>
        <p:nvSpPr>
          <p:cNvPr id="337" name="Google Shape;337;p40"/>
          <p:cNvSpPr txBox="1"/>
          <p:nvPr/>
        </p:nvSpPr>
        <p:spPr>
          <a:xfrm>
            <a:off x="7868275" y="2805850"/>
            <a:ext cx="10932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First Prototype</a:t>
            </a:r>
            <a:endParaRPr>
              <a:latin typeface="Lato"/>
              <a:ea typeface="Lato"/>
              <a:cs typeface="Lato"/>
              <a:sym typeface="Lato"/>
            </a:endParaRPr>
          </a:p>
        </p:txBody>
      </p:sp>
      <p:sp>
        <p:nvSpPr>
          <p:cNvPr id="338" name="Google Shape;338;p40"/>
          <p:cNvSpPr txBox="1"/>
          <p:nvPr/>
        </p:nvSpPr>
        <p:spPr>
          <a:xfrm>
            <a:off x="0" y="4064525"/>
            <a:ext cx="9144000" cy="92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Raleway"/>
                <a:ea typeface="Raleway"/>
                <a:cs typeface="Raleway"/>
                <a:sym typeface="Raleway"/>
              </a:rPr>
              <a:t>Highlight &amp; figure out risky topic first.</a:t>
            </a:r>
            <a:endParaRPr sz="2000">
              <a:solidFill>
                <a:schemeClr val="dk2"/>
              </a:solidFill>
              <a:latin typeface="Raleway"/>
              <a:ea typeface="Raleway"/>
              <a:cs typeface="Raleway"/>
              <a:sym typeface="Raleway"/>
            </a:endParaRPr>
          </a:p>
          <a:p>
            <a:pPr marL="0" lvl="0" indent="0" algn="ctr" rtl="0">
              <a:spcBef>
                <a:spcPts val="0"/>
              </a:spcBef>
              <a:spcAft>
                <a:spcPts val="0"/>
              </a:spcAft>
              <a:buNone/>
            </a:pPr>
            <a:r>
              <a:rPr lang="en" sz="2000">
                <a:solidFill>
                  <a:schemeClr val="dk2"/>
                </a:solidFill>
                <a:latin typeface="Raleway"/>
                <a:ea typeface="Raleway"/>
                <a:cs typeface="Raleway"/>
                <a:sym typeface="Raleway"/>
              </a:rPr>
              <a:t>Ask yourself </a:t>
            </a:r>
            <a:r>
              <a:rPr lang="en" sz="2000" b="1">
                <a:solidFill>
                  <a:schemeClr val="dk2"/>
                </a:solidFill>
                <a:latin typeface="Raleway"/>
                <a:ea typeface="Raleway"/>
                <a:cs typeface="Raleway"/>
                <a:sym typeface="Raleway"/>
              </a:rPr>
              <a:t>“what if it doesn’t work?”</a:t>
            </a:r>
            <a:endParaRPr sz="2000" b="1">
              <a:solidFill>
                <a:schemeClr val="dk2"/>
              </a:solidFill>
              <a:latin typeface="Raleway"/>
              <a:ea typeface="Raleway"/>
              <a:cs typeface="Raleway"/>
              <a:sym typeface="Raleway"/>
            </a:endParaRPr>
          </a:p>
        </p:txBody>
      </p:sp>
      <p:cxnSp>
        <p:nvCxnSpPr>
          <p:cNvPr id="339" name="Google Shape;339;p40"/>
          <p:cNvCxnSpPr/>
          <p:nvPr/>
        </p:nvCxnSpPr>
        <p:spPr>
          <a:xfrm>
            <a:off x="1592345" y="3082836"/>
            <a:ext cx="978300" cy="0"/>
          </a:xfrm>
          <a:prstGeom prst="straightConnector1">
            <a:avLst/>
          </a:prstGeom>
          <a:noFill/>
          <a:ln w="38100" cap="flat" cmpd="sng">
            <a:solidFill>
              <a:schemeClr val="dk2"/>
            </a:solidFill>
            <a:prstDash val="solid"/>
            <a:round/>
            <a:headEnd type="none" w="med" len="med"/>
            <a:tailEnd type="triangle" w="med" len="med"/>
          </a:ln>
        </p:spPr>
      </p:cxnSp>
      <p:cxnSp>
        <p:nvCxnSpPr>
          <p:cNvPr id="340" name="Google Shape;340;p40"/>
          <p:cNvCxnSpPr/>
          <p:nvPr/>
        </p:nvCxnSpPr>
        <p:spPr>
          <a:xfrm>
            <a:off x="2858750" y="3082836"/>
            <a:ext cx="978300" cy="0"/>
          </a:xfrm>
          <a:prstGeom prst="straightConnector1">
            <a:avLst/>
          </a:prstGeom>
          <a:noFill/>
          <a:ln w="38100" cap="flat" cmpd="sng">
            <a:solidFill>
              <a:schemeClr val="dk2"/>
            </a:solidFill>
            <a:prstDash val="solid"/>
            <a:round/>
            <a:headEnd type="none" w="med" len="med"/>
            <a:tailEnd type="triangle" w="med" len="med"/>
          </a:ln>
        </p:spPr>
      </p:cxnSp>
      <p:cxnSp>
        <p:nvCxnSpPr>
          <p:cNvPr id="341" name="Google Shape;341;p40"/>
          <p:cNvCxnSpPr/>
          <p:nvPr/>
        </p:nvCxnSpPr>
        <p:spPr>
          <a:xfrm>
            <a:off x="4201351" y="3082836"/>
            <a:ext cx="978300" cy="0"/>
          </a:xfrm>
          <a:prstGeom prst="straightConnector1">
            <a:avLst/>
          </a:prstGeom>
          <a:noFill/>
          <a:ln w="38100" cap="flat" cmpd="sng">
            <a:solidFill>
              <a:schemeClr val="dk2"/>
            </a:solidFill>
            <a:prstDash val="solid"/>
            <a:round/>
            <a:headEnd type="none" w="med" len="med"/>
            <a:tailEnd type="triangle" w="med" len="med"/>
          </a:ln>
        </p:spPr>
      </p:cxnSp>
      <p:sp>
        <p:nvSpPr>
          <p:cNvPr id="342" name="Google Shape;342;p40"/>
          <p:cNvSpPr txBox="1"/>
          <p:nvPr/>
        </p:nvSpPr>
        <p:spPr>
          <a:xfrm>
            <a:off x="6543805" y="2841225"/>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0000"/>
                </a:solidFill>
                <a:latin typeface="Lato"/>
                <a:ea typeface="Lato"/>
                <a:cs typeface="Lato"/>
                <a:sym typeface="Lato"/>
              </a:rPr>
              <a:t>X</a:t>
            </a:r>
            <a:endParaRPr sz="2000">
              <a:solidFill>
                <a:srgbClr val="FF0000"/>
              </a:solidFill>
              <a:latin typeface="Lato"/>
              <a:ea typeface="Lato"/>
              <a:cs typeface="Lato"/>
              <a:sym typeface="Lato"/>
            </a:endParaRPr>
          </a:p>
        </p:txBody>
      </p:sp>
      <p:cxnSp>
        <p:nvCxnSpPr>
          <p:cNvPr id="343" name="Google Shape;343;p40"/>
          <p:cNvCxnSpPr/>
          <p:nvPr/>
        </p:nvCxnSpPr>
        <p:spPr>
          <a:xfrm>
            <a:off x="5621225" y="3080386"/>
            <a:ext cx="978300" cy="0"/>
          </a:xfrm>
          <a:prstGeom prst="straightConnector1">
            <a:avLst/>
          </a:prstGeom>
          <a:noFill/>
          <a:ln w="38100" cap="flat" cmpd="sng">
            <a:solidFill>
              <a:schemeClr val="dk2"/>
            </a:solidFill>
            <a:prstDash val="solid"/>
            <a:round/>
            <a:headEnd type="none" w="med" len="med"/>
            <a:tailEnd type="triangle" w="med" len="med"/>
          </a:ln>
        </p:spPr>
      </p:cxnSp>
      <p:cxnSp>
        <p:nvCxnSpPr>
          <p:cNvPr id="344" name="Google Shape;344;p40"/>
          <p:cNvCxnSpPr/>
          <p:nvPr/>
        </p:nvCxnSpPr>
        <p:spPr>
          <a:xfrm>
            <a:off x="6887626" y="3080386"/>
            <a:ext cx="978300" cy="0"/>
          </a:xfrm>
          <a:prstGeom prst="straightConnector1">
            <a:avLst/>
          </a:prstGeom>
          <a:noFill/>
          <a:ln w="38100" cap="flat" cmpd="sng">
            <a:solidFill>
              <a:srgbClr val="FF0000"/>
            </a:solidFill>
            <a:prstDash val="solid"/>
            <a:round/>
            <a:headEnd type="none" w="med" len="med"/>
            <a:tailEnd type="triangle" w="med" len="med"/>
          </a:ln>
        </p:spPr>
      </p:cxnSp>
      <p:sp>
        <p:nvSpPr>
          <p:cNvPr id="345" name="Google Shape;345;p40"/>
          <p:cNvSpPr txBox="1"/>
          <p:nvPr/>
        </p:nvSpPr>
        <p:spPr>
          <a:xfrm>
            <a:off x="6749919" y="26503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FF0000"/>
                </a:solidFill>
                <a:latin typeface="Lato"/>
                <a:ea typeface="Lato"/>
                <a:cs typeface="Lato"/>
                <a:sym typeface="Lato"/>
              </a:rPr>
              <a:t>No Time</a:t>
            </a:r>
            <a:endParaRPr sz="1000" b="1">
              <a:solidFill>
                <a:srgbClr val="FF0000"/>
              </a:solidFill>
              <a:latin typeface="Lato"/>
              <a:ea typeface="Lato"/>
              <a:cs typeface="Lato"/>
              <a:sym typeface="Lato"/>
            </a:endParaRPr>
          </a:p>
        </p:txBody>
      </p:sp>
      <p:sp>
        <p:nvSpPr>
          <p:cNvPr id="346" name="Google Shape;346;p40"/>
          <p:cNvSpPr txBox="1"/>
          <p:nvPr/>
        </p:nvSpPr>
        <p:spPr>
          <a:xfrm>
            <a:off x="5172205" y="2841225"/>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ato"/>
                <a:ea typeface="Lato"/>
                <a:cs typeface="Lato"/>
                <a:sym typeface="Lato"/>
              </a:rPr>
              <a:t>O</a:t>
            </a:r>
            <a:endParaRPr sz="2000">
              <a:latin typeface="Lato"/>
              <a:ea typeface="Lato"/>
              <a:cs typeface="Lato"/>
              <a:sym typeface="Lato"/>
            </a:endParaRPr>
          </a:p>
        </p:txBody>
      </p:sp>
      <p:sp>
        <p:nvSpPr>
          <p:cNvPr id="347" name="Google Shape;347;p40"/>
          <p:cNvSpPr txBox="1"/>
          <p:nvPr/>
        </p:nvSpPr>
        <p:spPr>
          <a:xfrm>
            <a:off x="3800605" y="2841225"/>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ato"/>
                <a:ea typeface="Lato"/>
                <a:cs typeface="Lato"/>
                <a:sym typeface="Lato"/>
              </a:rPr>
              <a:t>O</a:t>
            </a:r>
            <a:endParaRPr sz="2000">
              <a:latin typeface="Lato"/>
              <a:ea typeface="Lato"/>
              <a:cs typeface="Lato"/>
              <a:sym typeface="Lato"/>
            </a:endParaRPr>
          </a:p>
        </p:txBody>
      </p:sp>
      <p:sp>
        <p:nvSpPr>
          <p:cNvPr id="348" name="Google Shape;348;p40"/>
          <p:cNvSpPr txBox="1"/>
          <p:nvPr/>
        </p:nvSpPr>
        <p:spPr>
          <a:xfrm>
            <a:off x="2505205" y="2841225"/>
            <a:ext cx="345300" cy="2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Lato"/>
                <a:ea typeface="Lato"/>
                <a:cs typeface="Lato"/>
                <a:sym typeface="Lato"/>
              </a:rPr>
              <a:t>O</a:t>
            </a:r>
            <a:endParaRPr sz="2000">
              <a:latin typeface="Lato"/>
              <a:ea typeface="Lato"/>
              <a:cs typeface="Lato"/>
              <a:sym typeface="Lato"/>
            </a:endParaRPr>
          </a:p>
        </p:txBody>
      </p:sp>
      <p:sp>
        <p:nvSpPr>
          <p:cNvPr id="349" name="Google Shape;349;p40"/>
          <p:cNvSpPr txBox="1"/>
          <p:nvPr/>
        </p:nvSpPr>
        <p:spPr>
          <a:xfrm>
            <a:off x="0" y="1394350"/>
            <a:ext cx="9144000" cy="15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Raleway"/>
                <a:ea typeface="Raleway"/>
                <a:cs typeface="Raleway"/>
                <a:sym typeface="Raleway"/>
              </a:rPr>
              <a:t>It is not uncommon to fail your objective.</a:t>
            </a:r>
            <a:br>
              <a:rPr lang="en" sz="2000">
                <a:solidFill>
                  <a:schemeClr val="dk2"/>
                </a:solidFill>
                <a:latin typeface="Raleway"/>
                <a:ea typeface="Raleway"/>
                <a:cs typeface="Raleway"/>
                <a:sym typeface="Raleway"/>
              </a:rPr>
            </a:br>
            <a:r>
              <a:rPr lang="en" sz="2000">
                <a:solidFill>
                  <a:schemeClr val="dk2"/>
                </a:solidFill>
                <a:latin typeface="Raleway"/>
                <a:ea typeface="Raleway"/>
                <a:cs typeface="Raleway"/>
                <a:sym typeface="Raleway"/>
              </a:rPr>
              <a:t>Plan time for buffer. </a:t>
            </a:r>
            <a:r>
              <a:rPr lang="en" sz="2000" b="1" i="1">
                <a:solidFill>
                  <a:schemeClr val="dk2"/>
                </a:solidFill>
                <a:latin typeface="Raleway"/>
                <a:ea typeface="Raleway"/>
                <a:cs typeface="Raleway"/>
                <a:sym typeface="Raleway"/>
              </a:rPr>
              <a:t>Avoid </a:t>
            </a:r>
            <a:r>
              <a:rPr lang="en" sz="2000">
                <a:solidFill>
                  <a:schemeClr val="dk2"/>
                </a:solidFill>
                <a:latin typeface="Raleway"/>
                <a:ea typeface="Raleway"/>
                <a:cs typeface="Raleway"/>
                <a:sym typeface="Raleway"/>
              </a:rPr>
              <a:t>planning for exact amount of work.</a:t>
            </a:r>
            <a:endParaRPr sz="2000" b="1">
              <a:solidFill>
                <a:schemeClr val="dk2"/>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1"/>
          <p:cNvSpPr txBox="1">
            <a:spLocks noGrp="1"/>
          </p:cNvSpPr>
          <p:nvPr>
            <p:ph type="title"/>
          </p:nvPr>
        </p:nvSpPr>
        <p:spPr>
          <a:xfrm>
            <a:off x="729450" y="604275"/>
            <a:ext cx="8414400" cy="31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Summary</a:t>
            </a:r>
            <a:endParaRPr>
              <a:solidFill>
                <a:srgbClr val="000000"/>
              </a:solidFill>
            </a:endParaRPr>
          </a:p>
          <a:p>
            <a:pPr marL="0" lvl="0" indent="0" algn="l" rtl="0">
              <a:spcBef>
                <a:spcPts val="0"/>
              </a:spcBef>
              <a:spcAft>
                <a:spcPts val="0"/>
              </a:spcAft>
              <a:buNone/>
            </a:pPr>
            <a:endParaRPr sz="2000" b="0">
              <a:solidFill>
                <a:srgbClr val="000000"/>
              </a:solidFill>
            </a:endParaRPr>
          </a:p>
          <a:p>
            <a:pPr marL="457200" lvl="0" indent="-355600" algn="l" rtl="0">
              <a:spcBef>
                <a:spcPts val="0"/>
              </a:spcBef>
              <a:spcAft>
                <a:spcPts val="0"/>
              </a:spcAft>
              <a:buClr>
                <a:srgbClr val="000000"/>
              </a:buClr>
              <a:buSzPts val="2000"/>
              <a:buChar char="●"/>
            </a:pPr>
            <a:r>
              <a:rPr lang="en" sz="2000" b="0">
                <a:solidFill>
                  <a:srgbClr val="000000"/>
                </a:solidFill>
              </a:rPr>
              <a:t>Split project into milestone</a:t>
            </a:r>
            <a:endParaRPr sz="2000" b="0">
              <a:solidFill>
                <a:srgbClr val="000000"/>
              </a:solidFill>
            </a:endParaRPr>
          </a:p>
          <a:p>
            <a:pPr marL="457200" lvl="0" indent="-355600" algn="l" rtl="0">
              <a:spcBef>
                <a:spcPts val="0"/>
              </a:spcBef>
              <a:spcAft>
                <a:spcPts val="0"/>
              </a:spcAft>
              <a:buClr>
                <a:srgbClr val="000000"/>
              </a:buClr>
              <a:buSzPts val="2000"/>
              <a:buChar char="●"/>
            </a:pPr>
            <a:r>
              <a:rPr lang="en" sz="2000" b="0">
                <a:solidFill>
                  <a:srgbClr val="000000"/>
                </a:solidFill>
              </a:rPr>
              <a:t>Define goals for each milestone</a:t>
            </a:r>
            <a:endParaRPr sz="2000" b="0">
              <a:solidFill>
                <a:srgbClr val="000000"/>
              </a:solidFill>
            </a:endParaRPr>
          </a:p>
          <a:p>
            <a:pPr marL="457200" lvl="0" indent="-355600" algn="l" rtl="0">
              <a:spcBef>
                <a:spcPts val="0"/>
              </a:spcBef>
              <a:spcAft>
                <a:spcPts val="0"/>
              </a:spcAft>
              <a:buClr>
                <a:srgbClr val="000000"/>
              </a:buClr>
              <a:buSzPts val="2000"/>
              <a:buChar char="●"/>
            </a:pPr>
            <a:r>
              <a:rPr lang="en" sz="2000" b="0">
                <a:solidFill>
                  <a:srgbClr val="000000"/>
                </a:solidFill>
              </a:rPr>
              <a:t>Split milestone into sprint</a:t>
            </a:r>
            <a:endParaRPr sz="2000" b="0">
              <a:solidFill>
                <a:srgbClr val="000000"/>
              </a:solidFill>
            </a:endParaRPr>
          </a:p>
          <a:p>
            <a:pPr marL="457200" lvl="0" indent="-355600" algn="l" rtl="0">
              <a:spcBef>
                <a:spcPts val="0"/>
              </a:spcBef>
              <a:spcAft>
                <a:spcPts val="0"/>
              </a:spcAft>
              <a:buClr>
                <a:srgbClr val="000000"/>
              </a:buClr>
              <a:buSzPts val="2000"/>
              <a:buChar char="●"/>
            </a:pPr>
            <a:r>
              <a:rPr lang="en" sz="2000" b="0">
                <a:solidFill>
                  <a:srgbClr val="000000"/>
                </a:solidFill>
              </a:rPr>
              <a:t>Define deliverable for each sprint</a:t>
            </a:r>
            <a:endParaRPr sz="2000" b="0">
              <a:solidFill>
                <a:srgbClr val="000000"/>
              </a:solidFill>
            </a:endParaRPr>
          </a:p>
          <a:p>
            <a:pPr marL="0" lvl="0" indent="0" algn="l" rtl="0">
              <a:spcBef>
                <a:spcPts val="0"/>
              </a:spcBef>
              <a:spcAft>
                <a:spcPts val="0"/>
              </a:spcAft>
              <a:buNone/>
            </a:pPr>
            <a:endParaRPr sz="2000" b="0">
              <a:solidFill>
                <a:srgbClr val="000000"/>
              </a:solidFill>
            </a:endParaRPr>
          </a:p>
          <a:p>
            <a:pPr marL="457200" lvl="0" indent="-355600" algn="l" rtl="0">
              <a:spcBef>
                <a:spcPts val="0"/>
              </a:spcBef>
              <a:spcAft>
                <a:spcPts val="0"/>
              </a:spcAft>
              <a:buClr>
                <a:srgbClr val="000000"/>
              </a:buClr>
              <a:buSzPts val="2000"/>
              <a:buChar char="●"/>
            </a:pPr>
            <a:r>
              <a:rPr lang="en" sz="2000" b="0">
                <a:solidFill>
                  <a:srgbClr val="000000"/>
                </a:solidFill>
              </a:rPr>
              <a:t>Planning forces the team to seat down and evaluate the project</a:t>
            </a:r>
            <a:endParaRPr sz="2000" b="0">
              <a:solidFill>
                <a:srgbClr val="000000"/>
              </a:solidFill>
            </a:endParaRPr>
          </a:p>
          <a:p>
            <a:pPr marL="457200" lvl="0" indent="-355600" algn="l" rtl="0">
              <a:spcBef>
                <a:spcPts val="0"/>
              </a:spcBef>
              <a:spcAft>
                <a:spcPts val="0"/>
              </a:spcAft>
              <a:buClr>
                <a:srgbClr val="000000"/>
              </a:buClr>
              <a:buSzPts val="2000"/>
              <a:buChar char="●"/>
            </a:pPr>
            <a:r>
              <a:rPr lang="en" sz="2000" b="0">
                <a:solidFill>
                  <a:srgbClr val="000000"/>
                </a:solidFill>
              </a:rPr>
              <a:t>Planning gives you predictability</a:t>
            </a:r>
            <a:endParaRPr sz="2000" b="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729450" y="1318650"/>
            <a:ext cx="8414400" cy="31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Games are expensive to make. </a:t>
            </a:r>
            <a:endParaRPr/>
          </a:p>
          <a:p>
            <a:pPr marL="0" lvl="0" indent="0" algn="l" rtl="0">
              <a:spcBef>
                <a:spcPts val="0"/>
              </a:spcBef>
              <a:spcAft>
                <a:spcPts val="0"/>
              </a:spcAft>
              <a:buNone/>
            </a:pPr>
            <a:endParaRPr sz="2000" b="0"/>
          </a:p>
          <a:p>
            <a:pPr marL="457200" lvl="0" indent="-355600" algn="l" rtl="0">
              <a:spcBef>
                <a:spcPts val="0"/>
              </a:spcBef>
              <a:spcAft>
                <a:spcPts val="0"/>
              </a:spcAft>
              <a:buSzPts val="2000"/>
              <a:buChar char="●"/>
            </a:pPr>
            <a:r>
              <a:rPr lang="en" sz="2000" b="0"/>
              <a:t>1 Programmer + 1 Artist + 1 Design + 1 Project Manager/QA</a:t>
            </a:r>
            <a:endParaRPr sz="2000" b="0"/>
          </a:p>
          <a:p>
            <a:pPr marL="914400" lvl="1" indent="-355600" algn="l" rtl="0">
              <a:spcBef>
                <a:spcPts val="0"/>
              </a:spcBef>
              <a:spcAft>
                <a:spcPts val="0"/>
              </a:spcAft>
              <a:buSzPts val="2000"/>
              <a:buChar char="○"/>
            </a:pPr>
            <a:r>
              <a:rPr lang="en" sz="2000" b="0"/>
              <a:t>$3000 x 4 = $12,000</a:t>
            </a:r>
            <a:br>
              <a:rPr lang="en" sz="2000" b="0"/>
            </a:br>
            <a:endParaRPr sz="2000" b="0"/>
          </a:p>
          <a:p>
            <a:pPr marL="457200" lvl="0" indent="-355600" algn="l" rtl="0">
              <a:spcBef>
                <a:spcPts val="0"/>
              </a:spcBef>
              <a:spcAft>
                <a:spcPts val="0"/>
              </a:spcAft>
              <a:buSzPts val="2000"/>
              <a:buChar char="●"/>
            </a:pPr>
            <a:r>
              <a:rPr lang="en" sz="2000" b="0"/>
              <a:t>Development time : 6 months</a:t>
            </a:r>
            <a:endParaRPr sz="2000" b="0"/>
          </a:p>
          <a:p>
            <a:pPr marL="914400" lvl="1" indent="-355600" algn="l" rtl="0">
              <a:spcBef>
                <a:spcPts val="0"/>
              </a:spcBef>
              <a:spcAft>
                <a:spcPts val="0"/>
              </a:spcAft>
              <a:buSzPts val="2000"/>
              <a:buChar char="○"/>
            </a:pPr>
            <a:r>
              <a:rPr lang="en" sz="2000" b="0"/>
              <a:t>$12,000 x 6 = $72,000</a:t>
            </a:r>
            <a:br>
              <a:rPr lang="en" sz="2000" b="0"/>
            </a:br>
            <a:endParaRPr sz="2000" b="0"/>
          </a:p>
          <a:p>
            <a:pPr marL="457200" lvl="0" indent="-355600" algn="l" rtl="0">
              <a:spcBef>
                <a:spcPts val="0"/>
              </a:spcBef>
              <a:spcAft>
                <a:spcPts val="0"/>
              </a:spcAft>
              <a:buSzPts val="2000"/>
              <a:buChar char="●"/>
            </a:pPr>
            <a:r>
              <a:rPr lang="en" sz="2000" b="0"/>
              <a:t>Extra : BGM, SFX, VO, Poster, Marketing, etc. = $30,000</a:t>
            </a:r>
            <a:endParaRPr sz="2000" b="0"/>
          </a:p>
          <a:p>
            <a:pPr marL="0" lvl="0" indent="0" algn="l" rtl="0">
              <a:spcBef>
                <a:spcPts val="0"/>
              </a:spcBef>
              <a:spcAft>
                <a:spcPts val="0"/>
              </a:spcAft>
              <a:buNone/>
            </a:pPr>
            <a:endParaRPr sz="2000" b="0"/>
          </a:p>
          <a:p>
            <a:pPr marL="457200" lvl="0" indent="-355600" algn="l" rtl="0">
              <a:spcBef>
                <a:spcPts val="0"/>
              </a:spcBef>
              <a:spcAft>
                <a:spcPts val="0"/>
              </a:spcAft>
              <a:buClr>
                <a:srgbClr val="FF0000"/>
              </a:buClr>
              <a:buSzPts val="2000"/>
              <a:buChar char="●"/>
            </a:pPr>
            <a:r>
              <a:rPr lang="en" sz="2000">
                <a:solidFill>
                  <a:srgbClr val="FF0000"/>
                </a:solidFill>
              </a:rPr>
              <a:t>Total : $102k (+$12,000 for every additional month delayed)</a:t>
            </a:r>
            <a:endParaRPr sz="200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2"/>
          <p:cNvSpPr txBox="1"/>
          <p:nvPr/>
        </p:nvSpPr>
        <p:spPr>
          <a:xfrm>
            <a:off x="717400" y="558875"/>
            <a:ext cx="8655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1A1A1A"/>
                </a:solidFill>
                <a:latin typeface="Raleway"/>
                <a:ea typeface="Raleway"/>
                <a:cs typeface="Raleway"/>
                <a:sym typeface="Raleway"/>
              </a:rPr>
              <a:t>Backlog</a:t>
            </a:r>
            <a:endParaRPr sz="2600" b="1">
              <a:solidFill>
                <a:srgbClr val="1A1A1A"/>
              </a:solidFill>
              <a:latin typeface="Raleway"/>
              <a:ea typeface="Raleway"/>
              <a:cs typeface="Raleway"/>
              <a:sym typeface="Raleway"/>
            </a:endParaRPr>
          </a:p>
        </p:txBody>
      </p:sp>
      <p:pic>
        <p:nvPicPr>
          <p:cNvPr id="360" name="Google Shape;360;p42"/>
          <p:cNvPicPr preferRelativeResize="0"/>
          <p:nvPr/>
        </p:nvPicPr>
        <p:blipFill>
          <a:blip r:embed="rId3">
            <a:alphaModFix/>
          </a:blip>
          <a:stretch>
            <a:fillRect/>
          </a:stretch>
        </p:blipFill>
        <p:spPr>
          <a:xfrm>
            <a:off x="1894101" y="1216850"/>
            <a:ext cx="6302201" cy="3750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3"/>
          <p:cNvSpPr txBox="1">
            <a:spLocks noGrp="1"/>
          </p:cNvSpPr>
          <p:nvPr>
            <p:ph type="title"/>
          </p:nvPr>
        </p:nvSpPr>
        <p:spPr>
          <a:xfrm>
            <a:off x="717400" y="558875"/>
            <a:ext cx="86556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Backlog</a:t>
            </a:r>
            <a:endParaRPr/>
          </a:p>
          <a:p>
            <a:pPr marL="0" lvl="0" indent="0" algn="l" rtl="0">
              <a:spcBef>
                <a:spcPts val="0"/>
              </a:spcBef>
              <a:spcAft>
                <a:spcPts val="0"/>
              </a:spcAft>
              <a:buNone/>
            </a:pPr>
            <a:endParaRPr/>
          </a:p>
        </p:txBody>
      </p:sp>
      <p:sp>
        <p:nvSpPr>
          <p:cNvPr id="366" name="Google Shape;366;p43"/>
          <p:cNvSpPr txBox="1">
            <a:spLocks noGrp="1"/>
          </p:cNvSpPr>
          <p:nvPr>
            <p:ph type="title"/>
          </p:nvPr>
        </p:nvSpPr>
        <p:spPr>
          <a:xfrm>
            <a:off x="729450" y="1318650"/>
            <a:ext cx="7646100" cy="363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0"/>
              <a:t>A list of the work that needs to be done</a:t>
            </a:r>
            <a:endParaRPr sz="1800" b="0"/>
          </a:p>
          <a:p>
            <a:pPr marL="457200" lvl="0" indent="-342900" algn="l" rtl="0">
              <a:spcBef>
                <a:spcPts val="0"/>
              </a:spcBef>
              <a:spcAft>
                <a:spcPts val="0"/>
              </a:spcAft>
              <a:buSzPts val="1800"/>
              <a:buChar char="●"/>
            </a:pPr>
            <a:r>
              <a:rPr lang="en" sz="1800" b="0"/>
              <a:t>Sorted and arrange in a way that is easy to use/view</a:t>
            </a:r>
            <a:endParaRPr sz="1800" b="0"/>
          </a:p>
          <a:p>
            <a:pPr marL="0" lvl="0" indent="0" algn="l" rtl="0">
              <a:spcBef>
                <a:spcPts val="0"/>
              </a:spcBef>
              <a:spcAft>
                <a:spcPts val="0"/>
              </a:spcAft>
              <a:buNone/>
            </a:pPr>
            <a:endParaRPr sz="1800" b="0"/>
          </a:p>
          <a:p>
            <a:pPr marL="0" lvl="0" indent="0" algn="l" rtl="0">
              <a:spcBef>
                <a:spcPts val="0"/>
              </a:spcBef>
              <a:spcAft>
                <a:spcPts val="0"/>
              </a:spcAft>
              <a:buNone/>
            </a:pPr>
            <a:r>
              <a:rPr lang="en"/>
              <a:t>Why do we need a backlog</a:t>
            </a:r>
            <a:endParaRPr/>
          </a:p>
          <a:p>
            <a:pPr marL="457200" lvl="0" indent="-342900" algn="l" rtl="0">
              <a:spcBef>
                <a:spcPts val="0"/>
              </a:spcBef>
              <a:spcAft>
                <a:spcPts val="0"/>
              </a:spcAft>
              <a:buSzPts val="1800"/>
              <a:buChar char="●"/>
            </a:pPr>
            <a:r>
              <a:rPr lang="en" sz="1800" b="0"/>
              <a:t>Gives us overview</a:t>
            </a:r>
            <a:endParaRPr sz="1800" b="0"/>
          </a:p>
          <a:p>
            <a:pPr marL="914400" lvl="1" indent="-342900" algn="l" rtl="0">
              <a:spcBef>
                <a:spcPts val="0"/>
              </a:spcBef>
              <a:spcAft>
                <a:spcPts val="0"/>
              </a:spcAft>
              <a:buSzPts val="1800"/>
              <a:buChar char="○"/>
            </a:pPr>
            <a:r>
              <a:rPr lang="en" sz="1800" b="0"/>
              <a:t>How much work?</a:t>
            </a:r>
            <a:endParaRPr sz="1800" b="0"/>
          </a:p>
          <a:p>
            <a:pPr marL="914400" lvl="1" indent="-342900" algn="l" rtl="0">
              <a:spcBef>
                <a:spcPts val="0"/>
              </a:spcBef>
              <a:spcAft>
                <a:spcPts val="0"/>
              </a:spcAft>
              <a:buSzPts val="1800"/>
              <a:buChar char="○"/>
            </a:pPr>
            <a:r>
              <a:rPr lang="en" sz="1800" b="0"/>
              <a:t>How much time will I need?</a:t>
            </a:r>
            <a:endParaRPr sz="1800" b="0"/>
          </a:p>
          <a:p>
            <a:pPr marL="914400" lvl="1" indent="-342900" algn="l" rtl="0">
              <a:spcBef>
                <a:spcPts val="0"/>
              </a:spcBef>
              <a:spcAft>
                <a:spcPts val="0"/>
              </a:spcAft>
              <a:buSzPts val="1800"/>
              <a:buChar char="○"/>
            </a:pPr>
            <a:r>
              <a:rPr lang="en" sz="1800" b="0"/>
              <a:t>What features are important?</a:t>
            </a:r>
            <a:endParaRPr sz="1800" b="0"/>
          </a:p>
          <a:p>
            <a:pPr marL="914400" lvl="1" indent="-342900" algn="l" rtl="0">
              <a:spcBef>
                <a:spcPts val="0"/>
              </a:spcBef>
              <a:spcAft>
                <a:spcPts val="0"/>
              </a:spcAft>
              <a:buSzPts val="1800"/>
              <a:buChar char="○"/>
            </a:pPr>
            <a:r>
              <a:rPr lang="en" sz="1800" b="0"/>
              <a:t>What features can be cut?</a:t>
            </a:r>
            <a:br>
              <a:rPr lang="en" sz="1800" b="0"/>
            </a:br>
            <a:endParaRPr sz="1800" b="0"/>
          </a:p>
          <a:p>
            <a:pPr marL="457200" lvl="0" indent="-342900" algn="l" rtl="0">
              <a:spcBef>
                <a:spcPts val="0"/>
              </a:spcBef>
              <a:spcAft>
                <a:spcPts val="0"/>
              </a:spcAft>
              <a:buSzPts val="1800"/>
              <a:buChar char="●"/>
            </a:pPr>
            <a:r>
              <a:rPr lang="en" sz="1800" b="0"/>
              <a:t>When working on the backlog, the team is forced to look at the project realistically and understand the workload/challenge.</a:t>
            </a:r>
            <a:endParaRPr sz="1800" b="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17400" y="558875"/>
            <a:ext cx="86556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Backlog : Prioritize &amp; Estimate</a:t>
            </a:r>
            <a:endParaRPr/>
          </a:p>
        </p:txBody>
      </p:sp>
      <p:sp>
        <p:nvSpPr>
          <p:cNvPr id="372" name="Google Shape;372;p44"/>
          <p:cNvSpPr txBox="1">
            <a:spLocks noGrp="1"/>
          </p:cNvSpPr>
          <p:nvPr>
            <p:ph type="title"/>
          </p:nvPr>
        </p:nvSpPr>
        <p:spPr>
          <a:xfrm>
            <a:off x="729450" y="1318650"/>
            <a:ext cx="7646100" cy="3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Epic </a:t>
            </a:r>
            <a:r>
              <a:rPr lang="en" sz="1800" b="0"/>
              <a:t>(Category)</a:t>
            </a:r>
            <a:r>
              <a:rPr lang="en" sz="1800"/>
              <a:t> : </a:t>
            </a:r>
            <a:br>
              <a:rPr lang="en" sz="1800"/>
            </a:br>
            <a:r>
              <a:rPr lang="en" sz="1400" b="0">
                <a:solidFill>
                  <a:srgbClr val="091E42"/>
                </a:solidFill>
                <a:highlight>
                  <a:srgbClr val="FFFFFF"/>
                </a:highlight>
                <a:latin typeface="Roboto"/>
                <a:ea typeface="Roboto"/>
                <a:cs typeface="Roboto"/>
                <a:sym typeface="Roboto"/>
              </a:rPr>
              <a:t>Large bodies of work that can be broken down into a number of smaller tasks.</a:t>
            </a:r>
            <a:endParaRPr sz="1400" b="0">
              <a:solidFill>
                <a:srgbClr val="091E42"/>
              </a:solidFill>
              <a:highlight>
                <a:srgbClr val="FFFFFF"/>
              </a:highlight>
              <a:latin typeface="Roboto"/>
              <a:ea typeface="Roboto"/>
              <a:cs typeface="Roboto"/>
              <a:sym typeface="Roboto"/>
            </a:endParaRPr>
          </a:p>
          <a:p>
            <a:pPr marL="0" lvl="0" indent="0" algn="l" rtl="0">
              <a:spcBef>
                <a:spcPts val="0"/>
              </a:spcBef>
              <a:spcAft>
                <a:spcPts val="0"/>
              </a:spcAft>
              <a:buNone/>
            </a:pPr>
            <a:endParaRPr sz="1400" b="0">
              <a:solidFill>
                <a:srgbClr val="091E42"/>
              </a:solidFill>
              <a:highlight>
                <a:srgbClr val="FFFFFF"/>
              </a:highlight>
              <a:latin typeface="Roboto"/>
              <a:ea typeface="Roboto"/>
              <a:cs typeface="Roboto"/>
              <a:sym typeface="Roboto"/>
            </a:endParaRPr>
          </a:p>
          <a:p>
            <a:pPr marL="0" lvl="0" indent="0" algn="l" rtl="0">
              <a:spcBef>
                <a:spcPts val="0"/>
              </a:spcBef>
              <a:spcAft>
                <a:spcPts val="0"/>
              </a:spcAft>
              <a:buNone/>
            </a:pPr>
            <a:r>
              <a:rPr lang="en" sz="1800"/>
              <a:t>Priorities: </a:t>
            </a:r>
            <a:br>
              <a:rPr lang="en" sz="1800"/>
            </a:br>
            <a:r>
              <a:rPr lang="en" sz="1400" b="0">
                <a:solidFill>
                  <a:srgbClr val="091E42"/>
                </a:solidFill>
                <a:highlight>
                  <a:srgbClr val="FFFFFF"/>
                </a:highlight>
                <a:latin typeface="Roboto"/>
                <a:ea typeface="Roboto"/>
                <a:cs typeface="Roboto"/>
                <a:sym typeface="Roboto"/>
              </a:rPr>
              <a:t>Level of importance, relative to goals</a:t>
            </a:r>
            <a:endParaRPr sz="1400" b="0">
              <a:solidFill>
                <a:srgbClr val="091E42"/>
              </a:solidFill>
              <a:highlight>
                <a:srgbClr val="FFFFFF"/>
              </a:highlight>
              <a:latin typeface="Roboto"/>
              <a:ea typeface="Roboto"/>
              <a:cs typeface="Roboto"/>
              <a:sym typeface="Roboto"/>
            </a:endParaRPr>
          </a:p>
          <a:p>
            <a:pPr marL="0" lvl="0" indent="0" algn="l" rtl="0">
              <a:spcBef>
                <a:spcPts val="0"/>
              </a:spcBef>
              <a:spcAft>
                <a:spcPts val="0"/>
              </a:spcAft>
              <a:buNone/>
            </a:pPr>
            <a:endParaRPr sz="1400" b="0">
              <a:solidFill>
                <a:srgbClr val="091E42"/>
              </a:solidFill>
              <a:highlight>
                <a:srgbClr val="FFFFFF"/>
              </a:highlight>
              <a:latin typeface="Roboto"/>
              <a:ea typeface="Roboto"/>
              <a:cs typeface="Roboto"/>
              <a:sym typeface="Roboto"/>
            </a:endParaRPr>
          </a:p>
          <a:p>
            <a:pPr marL="0" lvl="0" indent="0" algn="l" rtl="0">
              <a:spcBef>
                <a:spcPts val="0"/>
              </a:spcBef>
              <a:spcAft>
                <a:spcPts val="0"/>
              </a:spcAft>
              <a:buNone/>
            </a:pPr>
            <a:r>
              <a:rPr lang="en" sz="1800"/>
              <a:t>Estimate : </a:t>
            </a:r>
            <a:br>
              <a:rPr lang="en" sz="1800"/>
            </a:br>
            <a:r>
              <a:rPr lang="en" sz="1400" b="0">
                <a:solidFill>
                  <a:srgbClr val="091E42"/>
                </a:solidFill>
                <a:highlight>
                  <a:srgbClr val="FFFFFF"/>
                </a:highlight>
                <a:latin typeface="Roboto"/>
                <a:ea typeface="Roboto"/>
                <a:cs typeface="Roboto"/>
                <a:sym typeface="Roboto"/>
              </a:rPr>
              <a:t>How long it takes</a:t>
            </a:r>
            <a:endParaRPr sz="1400" b="0">
              <a:solidFill>
                <a:srgbClr val="091E42"/>
              </a:solidFill>
              <a:highlight>
                <a:srgbClr val="FFFFFF"/>
              </a:highlight>
              <a:latin typeface="Roboto"/>
              <a:ea typeface="Roboto"/>
              <a:cs typeface="Roboto"/>
              <a:sym typeface="Roboto"/>
            </a:endParaRPr>
          </a:p>
          <a:p>
            <a:pPr marL="0" lvl="0" indent="0" algn="l" rtl="0">
              <a:spcBef>
                <a:spcPts val="0"/>
              </a:spcBef>
              <a:spcAft>
                <a:spcPts val="0"/>
              </a:spcAft>
              <a:buNone/>
            </a:pPr>
            <a:endParaRPr sz="1400" b="0">
              <a:solidFill>
                <a:srgbClr val="091E42"/>
              </a:solidFill>
              <a:highlight>
                <a:srgbClr val="FFFFFF"/>
              </a:highlight>
              <a:latin typeface="Roboto"/>
              <a:ea typeface="Roboto"/>
              <a:cs typeface="Roboto"/>
              <a:sym typeface="Roboto"/>
            </a:endParaRPr>
          </a:p>
          <a:p>
            <a:pPr marL="0" lvl="0" indent="0" algn="l" rtl="0">
              <a:spcBef>
                <a:spcPts val="0"/>
              </a:spcBef>
              <a:spcAft>
                <a:spcPts val="0"/>
              </a:spcAft>
              <a:buNone/>
            </a:pPr>
            <a:r>
              <a:rPr lang="en" sz="1800"/>
              <a:t>Others </a:t>
            </a:r>
            <a:r>
              <a:rPr lang="en" sz="1800" b="0"/>
              <a:t>(Subjective to your needs)</a:t>
            </a:r>
            <a:br>
              <a:rPr lang="en" sz="1800"/>
            </a:br>
            <a:r>
              <a:rPr lang="en" sz="1400" b="0">
                <a:solidFill>
                  <a:srgbClr val="091E42"/>
                </a:solidFill>
                <a:highlight>
                  <a:srgbClr val="FFFFFF"/>
                </a:highlight>
                <a:latin typeface="Roboto"/>
                <a:ea typeface="Roboto"/>
                <a:cs typeface="Roboto"/>
                <a:sym typeface="Roboto"/>
              </a:rPr>
              <a:t>Level of quality, confidence level, etc.</a:t>
            </a:r>
            <a:endParaRPr sz="1400"/>
          </a:p>
          <a:p>
            <a:pPr marL="0" lvl="0" indent="0" algn="l" rtl="0">
              <a:spcBef>
                <a:spcPts val="0"/>
              </a:spcBef>
              <a:spcAft>
                <a:spcPts val="0"/>
              </a:spcAft>
              <a:buNone/>
            </a:pPr>
            <a:endParaRPr sz="1400" b="0">
              <a:solidFill>
                <a:srgbClr val="091E42"/>
              </a:solidFill>
              <a:highlight>
                <a:srgbClr val="FFFFFF"/>
              </a:highlight>
              <a:latin typeface="Roboto"/>
              <a:ea typeface="Roboto"/>
              <a:cs typeface="Roboto"/>
              <a:sym typeface="Roboto"/>
            </a:endParaRPr>
          </a:p>
          <a:p>
            <a:pPr marL="0" lvl="0" indent="0" algn="l" rtl="0">
              <a:spcBef>
                <a:spcPts val="0"/>
              </a:spcBef>
              <a:spcAft>
                <a:spcPts val="0"/>
              </a:spcAft>
              <a:buNone/>
            </a:pPr>
            <a:endParaRPr sz="1400" b="0">
              <a:solidFill>
                <a:srgbClr val="091E42"/>
              </a:solidFill>
              <a:highlight>
                <a:srgbClr val="FFFFFF"/>
              </a:highlight>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title"/>
          </p:nvPr>
        </p:nvSpPr>
        <p:spPr>
          <a:xfrm>
            <a:off x="717400" y="558875"/>
            <a:ext cx="86556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Backlog : Prioritize &amp; Estimate</a:t>
            </a:r>
            <a:endParaRPr/>
          </a:p>
        </p:txBody>
      </p:sp>
      <p:sp>
        <p:nvSpPr>
          <p:cNvPr id="378" name="Google Shape;378;p45"/>
          <p:cNvSpPr txBox="1">
            <a:spLocks noGrp="1"/>
          </p:cNvSpPr>
          <p:nvPr>
            <p:ph type="title"/>
          </p:nvPr>
        </p:nvSpPr>
        <p:spPr>
          <a:xfrm>
            <a:off x="729450" y="1318650"/>
            <a:ext cx="7646100" cy="3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Priorities: MoSCoW method</a:t>
            </a:r>
            <a:endParaRPr sz="1400" b="0" dirty="0">
              <a:solidFill>
                <a:srgbClr val="091E42"/>
              </a:solidFill>
              <a:highlight>
                <a:srgbClr val="FFFFFF"/>
              </a:highlight>
              <a:latin typeface="Roboto"/>
              <a:ea typeface="Roboto"/>
              <a:cs typeface="Roboto"/>
              <a:sym typeface="Roboto"/>
            </a:endParaRPr>
          </a:p>
          <a:p>
            <a:pPr marL="0" lvl="0" indent="0" algn="l" rtl="0">
              <a:spcBef>
                <a:spcPts val="0"/>
              </a:spcBef>
              <a:spcAft>
                <a:spcPts val="0"/>
              </a:spcAft>
              <a:buNone/>
            </a:pPr>
            <a:endParaRPr sz="1400" b="0" dirty="0">
              <a:solidFill>
                <a:srgbClr val="091E42"/>
              </a:solidFill>
              <a:highlight>
                <a:srgbClr val="FFFFFF"/>
              </a:highlight>
              <a:latin typeface="Roboto"/>
              <a:ea typeface="Roboto"/>
              <a:cs typeface="Roboto"/>
              <a:sym typeface="Roboto"/>
            </a:endParaRPr>
          </a:p>
          <a:p>
            <a:pPr marL="457200" lvl="0" indent="-317500" algn="l" rtl="0">
              <a:spcBef>
                <a:spcPts val="0"/>
              </a:spcBef>
              <a:spcAft>
                <a:spcPts val="0"/>
              </a:spcAft>
              <a:buSzPts val="1400"/>
              <a:buChar char="-"/>
            </a:pPr>
            <a:r>
              <a:rPr lang="en" sz="1400" dirty="0"/>
              <a:t>Must have - </a:t>
            </a:r>
            <a:r>
              <a:rPr lang="en" sz="1400" b="0" dirty="0"/>
              <a:t>We must have this, or we will fail.</a:t>
            </a:r>
            <a:endParaRPr sz="1400" b="0" dirty="0"/>
          </a:p>
          <a:p>
            <a:pPr marL="457200" lvl="0" indent="-317500" algn="l" rtl="0">
              <a:spcBef>
                <a:spcPts val="0"/>
              </a:spcBef>
              <a:spcAft>
                <a:spcPts val="0"/>
              </a:spcAft>
              <a:buSzPts val="1400"/>
              <a:buChar char="-"/>
            </a:pPr>
            <a:r>
              <a:rPr lang="en" sz="1400" dirty="0"/>
              <a:t>Should have - </a:t>
            </a:r>
            <a:r>
              <a:rPr lang="en" sz="1400" b="0" dirty="0"/>
              <a:t>We should have this, or we will score less.</a:t>
            </a:r>
            <a:endParaRPr sz="1400" b="0" dirty="0"/>
          </a:p>
          <a:p>
            <a:pPr marL="457200" lvl="0" indent="-317500" algn="l" rtl="0">
              <a:spcBef>
                <a:spcPts val="0"/>
              </a:spcBef>
              <a:spcAft>
                <a:spcPts val="0"/>
              </a:spcAft>
              <a:buSzPts val="1400"/>
              <a:buChar char="-"/>
            </a:pPr>
            <a:r>
              <a:rPr lang="en" sz="1400" dirty="0"/>
              <a:t>Could have -</a:t>
            </a:r>
            <a:r>
              <a:rPr lang="en" sz="1400" b="0" dirty="0"/>
              <a:t> We could have this, if we want to score more.</a:t>
            </a:r>
            <a:endParaRPr sz="1400" b="0" dirty="0"/>
          </a:p>
          <a:p>
            <a:pPr marL="457200" lvl="0" indent="-317500" algn="l" rtl="0">
              <a:spcBef>
                <a:spcPts val="0"/>
              </a:spcBef>
              <a:spcAft>
                <a:spcPts val="0"/>
              </a:spcAft>
              <a:buSzPts val="1400"/>
              <a:buChar char="-"/>
            </a:pPr>
            <a:r>
              <a:rPr lang="en" sz="1400" dirty="0"/>
              <a:t>Won’t have - </a:t>
            </a:r>
            <a:r>
              <a:rPr lang="en" sz="1400" b="0" dirty="0"/>
              <a:t>We won’t have this. Not worth the time/effort.</a:t>
            </a:r>
            <a:endParaRPr sz="1400" b="0" dirty="0"/>
          </a:p>
          <a:p>
            <a:pPr marL="0" lvl="0" indent="0" algn="l" rtl="0">
              <a:spcBef>
                <a:spcPts val="0"/>
              </a:spcBef>
              <a:spcAft>
                <a:spcPts val="0"/>
              </a:spcAft>
              <a:buNone/>
            </a:pPr>
            <a:endParaRPr sz="1400" b="0" dirty="0">
              <a:solidFill>
                <a:srgbClr val="091E42"/>
              </a:solidFill>
              <a:highlight>
                <a:srgbClr val="FFFFFF"/>
              </a:highlight>
              <a:latin typeface="Roboto"/>
              <a:ea typeface="Roboto"/>
              <a:cs typeface="Roboto"/>
              <a:sym typeface="Roboto"/>
            </a:endParaRPr>
          </a:p>
          <a:p>
            <a:pPr marL="0" lvl="0" indent="0" algn="l" rtl="0">
              <a:spcBef>
                <a:spcPts val="0"/>
              </a:spcBef>
              <a:spcAft>
                <a:spcPts val="0"/>
              </a:spcAft>
              <a:buNone/>
            </a:pPr>
            <a:r>
              <a:rPr lang="en" sz="1800" dirty="0"/>
              <a:t>Estimate Time Taken: </a:t>
            </a:r>
            <a:endParaRPr sz="1800" dirty="0"/>
          </a:p>
          <a:p>
            <a:pPr marL="0" lvl="0" indent="0" algn="l" rtl="0">
              <a:spcBef>
                <a:spcPts val="0"/>
              </a:spcBef>
              <a:spcAft>
                <a:spcPts val="0"/>
              </a:spcAft>
              <a:buNone/>
            </a:pPr>
            <a:endParaRPr sz="1800" dirty="0"/>
          </a:p>
          <a:p>
            <a:pPr marL="457200" lvl="0" indent="-317500" algn="l" rtl="0">
              <a:spcBef>
                <a:spcPts val="0"/>
              </a:spcBef>
              <a:spcAft>
                <a:spcPts val="0"/>
              </a:spcAft>
              <a:buSzPts val="1400"/>
              <a:buChar char="-"/>
            </a:pPr>
            <a:r>
              <a:rPr lang="en" sz="1400" b="0" dirty="0"/>
              <a:t>Provided by individual member</a:t>
            </a:r>
            <a:endParaRPr sz="1400" b="0" dirty="0"/>
          </a:p>
          <a:p>
            <a:pPr marL="457200" lvl="0" indent="-317500" algn="l" rtl="0">
              <a:spcBef>
                <a:spcPts val="0"/>
              </a:spcBef>
              <a:spcAft>
                <a:spcPts val="0"/>
              </a:spcAft>
              <a:buSzPts val="1400"/>
              <a:buChar char="-"/>
            </a:pPr>
            <a:r>
              <a:rPr lang="en" sz="1400" b="0" dirty="0"/>
              <a:t>Cross check each other. Why do you need so much time?</a:t>
            </a:r>
            <a:endParaRPr sz="1400" b="0" dirty="0"/>
          </a:p>
          <a:p>
            <a:pPr marL="457200" lvl="0" indent="-317500" algn="l" rtl="0">
              <a:spcBef>
                <a:spcPts val="0"/>
              </a:spcBef>
              <a:spcAft>
                <a:spcPts val="0"/>
              </a:spcAft>
              <a:buSzPts val="1400"/>
              <a:buChar char="-"/>
            </a:pPr>
            <a:r>
              <a:rPr lang="en" sz="1400" b="0" dirty="0"/>
              <a:t>It’s okay to give buffer</a:t>
            </a:r>
            <a:endParaRPr sz="1400" b="0" dirty="0"/>
          </a:p>
          <a:p>
            <a:pPr marL="457200" lvl="0" indent="-317500" algn="l" rtl="0">
              <a:spcBef>
                <a:spcPts val="0"/>
              </a:spcBef>
              <a:spcAft>
                <a:spcPts val="0"/>
              </a:spcAft>
              <a:buSzPts val="1400"/>
              <a:buChar char="-"/>
            </a:pPr>
            <a:r>
              <a:rPr lang="en" sz="1400" b="0" dirty="0"/>
              <a:t>You might want to highlight if its a risk</a:t>
            </a:r>
            <a:endParaRPr sz="1400" b="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title"/>
          </p:nvPr>
        </p:nvSpPr>
        <p:spPr>
          <a:xfrm>
            <a:off x="717400" y="558875"/>
            <a:ext cx="86556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Backlog : Additional pointers</a:t>
            </a:r>
            <a:endParaRPr dirty="0"/>
          </a:p>
        </p:txBody>
      </p:sp>
      <p:sp>
        <p:nvSpPr>
          <p:cNvPr id="6" name="TextBox 5">
            <a:extLst>
              <a:ext uri="{FF2B5EF4-FFF2-40B4-BE49-F238E27FC236}">
                <a16:creationId xmlns:a16="http://schemas.microsoft.com/office/drawing/2014/main" id="{5900DB73-CA57-BDF3-5E2A-D8BB54E291D8}"/>
              </a:ext>
            </a:extLst>
          </p:cNvPr>
          <p:cNvSpPr txBox="1"/>
          <p:nvPr/>
        </p:nvSpPr>
        <p:spPr>
          <a:xfrm>
            <a:off x="453762" y="1471290"/>
            <a:ext cx="8016470" cy="2862322"/>
          </a:xfrm>
          <a:prstGeom prst="rect">
            <a:avLst/>
          </a:prstGeom>
          <a:noFill/>
        </p:spPr>
        <p:txBody>
          <a:bodyPr wrap="square" rtlCol="0">
            <a:spAutoFit/>
          </a:bodyPr>
          <a:lstStyle/>
          <a:p>
            <a:r>
              <a:rPr lang="en-US" sz="1800" dirty="0"/>
              <a:t>Example Scenario :</a:t>
            </a:r>
          </a:p>
          <a:p>
            <a:pPr marL="285750" indent="-285750">
              <a:buFont typeface="Arial" panose="020B0604020202020204" pitchFamily="34" charset="0"/>
              <a:buChar char="•"/>
            </a:pPr>
            <a:r>
              <a:rPr lang="en-US" sz="1800" dirty="0"/>
              <a:t>A task is stated to require 16 hours</a:t>
            </a:r>
          </a:p>
          <a:p>
            <a:pPr marL="285750" indent="-285750">
              <a:buFont typeface="Arial" panose="020B0604020202020204" pitchFamily="34" charset="0"/>
              <a:buChar char="•"/>
            </a:pPr>
            <a:r>
              <a:rPr lang="en-US" sz="1800" dirty="0"/>
              <a:t>A person working 8 hours a week takes it up</a:t>
            </a:r>
          </a:p>
          <a:p>
            <a:pPr marL="285750" indent="-285750">
              <a:buFont typeface="Arial" panose="020B0604020202020204" pitchFamily="34" charset="0"/>
              <a:buChar char="•"/>
            </a:pPr>
            <a:r>
              <a:rPr lang="en-US" sz="1800" dirty="0"/>
              <a:t>At the end of two weeks, the person finally says the task could not be finished</a:t>
            </a:r>
          </a:p>
          <a:p>
            <a:pPr marL="285750" indent="-285750">
              <a:buFont typeface="Arial" panose="020B0604020202020204" pitchFamily="34" charset="0"/>
              <a:buChar char="•"/>
            </a:pPr>
            <a:r>
              <a:rPr lang="en-US" sz="1800" dirty="0"/>
              <a:t>The team is 2 weeks behind now</a:t>
            </a:r>
          </a:p>
          <a:p>
            <a:pPr marL="285750" indent="-285750">
              <a:buFont typeface="Arial" panose="020B0604020202020204" pitchFamily="34" charset="0"/>
              <a:buChar char="•"/>
            </a:pPr>
            <a:endParaRPr lang="en-US" sz="1800" dirty="0"/>
          </a:p>
          <a:p>
            <a:r>
              <a:rPr lang="en-US" sz="1800" dirty="0" err="1"/>
              <a:t>Sooooo</a:t>
            </a:r>
            <a:r>
              <a:rPr lang="en-US" sz="1800" dirty="0"/>
              <a:t>……</a:t>
            </a:r>
          </a:p>
          <a:p>
            <a:pPr marL="285750" indent="-285750">
              <a:buFont typeface="Arial" panose="020B0604020202020204" pitchFamily="34" charset="0"/>
              <a:buChar char="•"/>
            </a:pPr>
            <a:r>
              <a:rPr lang="en-US" sz="1800" dirty="0"/>
              <a:t>Do constant check-ins with everyone</a:t>
            </a:r>
          </a:p>
          <a:p>
            <a:pPr marL="285750" indent="-285750">
              <a:buFont typeface="Arial" panose="020B0604020202020204" pitchFamily="34" charset="0"/>
              <a:buChar char="•"/>
            </a:pPr>
            <a:r>
              <a:rPr lang="en-US" sz="1800" dirty="0"/>
              <a:t>Keep tasks as small and as precise in scope as possible</a:t>
            </a:r>
          </a:p>
        </p:txBody>
      </p:sp>
    </p:spTree>
    <p:extLst>
      <p:ext uri="{BB962C8B-B14F-4D97-AF65-F5344CB8AC3E}">
        <p14:creationId xmlns:p14="http://schemas.microsoft.com/office/powerpoint/2010/main" val="360296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title"/>
          </p:nvPr>
        </p:nvSpPr>
        <p:spPr>
          <a:xfrm>
            <a:off x="717400" y="558875"/>
            <a:ext cx="86556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Submission</a:t>
            </a:r>
            <a:endParaRPr dirty="0"/>
          </a:p>
        </p:txBody>
      </p:sp>
      <p:sp>
        <p:nvSpPr>
          <p:cNvPr id="6" name="TextBox 5">
            <a:extLst>
              <a:ext uri="{FF2B5EF4-FFF2-40B4-BE49-F238E27FC236}">
                <a16:creationId xmlns:a16="http://schemas.microsoft.com/office/drawing/2014/main" id="{5900DB73-CA57-BDF3-5E2A-D8BB54E291D8}"/>
              </a:ext>
            </a:extLst>
          </p:cNvPr>
          <p:cNvSpPr txBox="1"/>
          <p:nvPr/>
        </p:nvSpPr>
        <p:spPr>
          <a:xfrm>
            <a:off x="453762" y="1471290"/>
            <a:ext cx="8016470" cy="2031325"/>
          </a:xfrm>
          <a:prstGeom prst="rect">
            <a:avLst/>
          </a:prstGeom>
          <a:noFill/>
        </p:spPr>
        <p:txBody>
          <a:bodyPr wrap="square" rtlCol="0">
            <a:spAutoFit/>
          </a:bodyPr>
          <a:lstStyle/>
          <a:p>
            <a:r>
              <a:rPr lang="en-US" sz="1800" dirty="0"/>
              <a:t>Make sure things make sense:</a:t>
            </a:r>
          </a:p>
          <a:p>
            <a:pPr marL="285750" indent="-285750">
              <a:buFont typeface="Arial" panose="020B0604020202020204" pitchFamily="34" charset="0"/>
              <a:buChar char="•"/>
            </a:pPr>
            <a:r>
              <a:rPr lang="en-US" sz="1800" dirty="0"/>
              <a:t>Assigned “Must have” tasks should not exceed the amount of time assignee has to work on projects</a:t>
            </a:r>
          </a:p>
          <a:p>
            <a:pPr marL="285750" indent="-285750">
              <a:buFont typeface="Arial" panose="020B0604020202020204" pitchFamily="34" charset="0"/>
              <a:buChar char="•"/>
            </a:pPr>
            <a:r>
              <a:rPr lang="en-US" sz="1800" dirty="0"/>
              <a:t>Etc.</a:t>
            </a:r>
          </a:p>
          <a:p>
            <a:pPr marL="285750" indent="-285750">
              <a:buFont typeface="Arial" panose="020B0604020202020204" pitchFamily="34" charset="0"/>
              <a:buChar char="•"/>
            </a:pPr>
            <a:endParaRPr lang="en-US" sz="1800" dirty="0"/>
          </a:p>
          <a:p>
            <a:r>
              <a:rPr lang="en-US" sz="1800" dirty="0"/>
              <a:t>Submit your excel file with this format:</a:t>
            </a:r>
          </a:p>
          <a:p>
            <a:r>
              <a:rPr lang="en-US" sz="1800" dirty="0"/>
              <a:t>&lt;</a:t>
            </a:r>
            <a:r>
              <a:rPr lang="en-US" sz="1800" dirty="0" err="1"/>
              <a:t>team_name</a:t>
            </a:r>
            <a:r>
              <a:rPr lang="en-US" sz="1800" dirty="0"/>
              <a:t>&gt;_productionplan.xlsx</a:t>
            </a:r>
          </a:p>
        </p:txBody>
      </p:sp>
    </p:spTree>
    <p:extLst>
      <p:ext uri="{BB962C8B-B14F-4D97-AF65-F5344CB8AC3E}">
        <p14:creationId xmlns:p14="http://schemas.microsoft.com/office/powerpoint/2010/main" val="999793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46"/>
          <p:cNvSpPr txBox="1">
            <a:spLocks noGrp="1"/>
          </p:cNvSpPr>
          <p:nvPr>
            <p:ph type="title"/>
          </p:nvPr>
        </p:nvSpPr>
        <p:spPr>
          <a:xfrm>
            <a:off x="224700" y="558875"/>
            <a:ext cx="86556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Exercise 2 : Create a backlog for Mario [NES] in Excel</a:t>
            </a:r>
            <a:endParaRPr/>
          </a:p>
        </p:txBody>
      </p:sp>
      <p:pic>
        <p:nvPicPr>
          <p:cNvPr id="384" name="Google Shape;384;p46">
            <a:hlinkClick r:id="rId3"/>
          </p:cNvPr>
          <p:cNvPicPr preferRelativeResize="0"/>
          <p:nvPr/>
        </p:nvPicPr>
        <p:blipFill>
          <a:blip r:embed="rId4">
            <a:alphaModFix/>
          </a:blip>
          <a:stretch>
            <a:fillRect/>
          </a:stretch>
        </p:blipFill>
        <p:spPr>
          <a:xfrm>
            <a:off x="2234000" y="1349900"/>
            <a:ext cx="4676000" cy="2338000"/>
          </a:xfrm>
          <a:prstGeom prst="rect">
            <a:avLst/>
          </a:prstGeom>
          <a:noFill/>
          <a:ln>
            <a:noFill/>
          </a:ln>
        </p:spPr>
      </p:pic>
      <p:sp>
        <p:nvSpPr>
          <p:cNvPr id="385" name="Google Shape;385;p46"/>
          <p:cNvSpPr txBox="1">
            <a:spLocks noGrp="1"/>
          </p:cNvSpPr>
          <p:nvPr>
            <p:ph type="title"/>
          </p:nvPr>
        </p:nvSpPr>
        <p:spPr>
          <a:xfrm>
            <a:off x="2384700" y="3695700"/>
            <a:ext cx="4374600" cy="1049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0"/>
              <a:t>3-4 person per team</a:t>
            </a:r>
            <a:endParaRPr sz="1400" b="0"/>
          </a:p>
          <a:p>
            <a:pPr marL="457200" lvl="0" indent="-317500" algn="l" rtl="0">
              <a:spcBef>
                <a:spcPts val="0"/>
              </a:spcBef>
              <a:spcAft>
                <a:spcPts val="0"/>
              </a:spcAft>
              <a:buSzPts val="1400"/>
              <a:buChar char="-"/>
            </a:pPr>
            <a:r>
              <a:rPr lang="en" sz="1400" b="0"/>
              <a:t>1 level (Just the level)</a:t>
            </a:r>
            <a:endParaRPr sz="1400" b="0"/>
          </a:p>
          <a:p>
            <a:pPr marL="457200" lvl="0" indent="-317500" algn="l" rtl="0">
              <a:spcBef>
                <a:spcPts val="0"/>
              </a:spcBef>
              <a:spcAft>
                <a:spcPts val="0"/>
              </a:spcAft>
              <a:buSzPts val="1400"/>
              <a:buChar char="-"/>
            </a:pPr>
            <a:r>
              <a:rPr lang="en" sz="1400" b="0"/>
              <a:t>Include only Priority / Epic / Task / Estimate</a:t>
            </a:r>
            <a:endParaRPr sz="1400" b="0"/>
          </a:p>
          <a:p>
            <a:pPr marL="457200" lvl="0" indent="-317500" algn="l" rtl="0">
              <a:spcBef>
                <a:spcPts val="0"/>
              </a:spcBef>
              <a:spcAft>
                <a:spcPts val="0"/>
              </a:spcAft>
              <a:buSzPts val="1400"/>
              <a:buChar char="-"/>
            </a:pPr>
            <a:r>
              <a:rPr lang="en" sz="1400" b="0"/>
              <a:t>Ignore UI/HUD but include others</a:t>
            </a:r>
            <a:endParaRPr sz="1400" b="0"/>
          </a:p>
        </p:txBody>
      </p:sp>
      <p:sp>
        <p:nvSpPr>
          <p:cNvPr id="386" name="Google Shape;386;p46"/>
          <p:cNvSpPr txBox="1">
            <a:spLocks noGrp="1"/>
          </p:cNvSpPr>
          <p:nvPr>
            <p:ph type="title"/>
          </p:nvPr>
        </p:nvSpPr>
        <p:spPr>
          <a:xfrm>
            <a:off x="729450" y="4745100"/>
            <a:ext cx="7646100" cy="39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Note : There is no grade, but please take it seriously and ask as much question as possible.</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729450" y="1318650"/>
            <a:ext cx="7688700" cy="31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need a plan!</a:t>
            </a:r>
            <a:endParaRPr/>
          </a:p>
          <a:p>
            <a:pPr marL="0" lvl="0" indent="0" algn="l" rtl="0">
              <a:spcBef>
                <a:spcPts val="0"/>
              </a:spcBef>
              <a:spcAft>
                <a:spcPts val="0"/>
              </a:spcAft>
              <a:buNone/>
            </a:pPr>
            <a:endParaRPr sz="2000" b="0"/>
          </a:p>
          <a:p>
            <a:pPr marL="457200" lvl="0" indent="-355600" algn="l" rtl="0">
              <a:spcBef>
                <a:spcPts val="0"/>
              </a:spcBef>
              <a:spcAft>
                <a:spcPts val="0"/>
              </a:spcAft>
              <a:buSzPts val="2000"/>
              <a:buChar char="●"/>
            </a:pPr>
            <a:r>
              <a:rPr lang="en" sz="2000" b="0"/>
              <a:t>Can we afford to make a game?</a:t>
            </a:r>
            <a:endParaRPr sz="2000" b="0"/>
          </a:p>
          <a:p>
            <a:pPr marL="457200" lvl="0" indent="-355600" algn="l" rtl="0">
              <a:spcBef>
                <a:spcPts val="0"/>
              </a:spcBef>
              <a:spcAft>
                <a:spcPts val="0"/>
              </a:spcAft>
              <a:buSzPts val="2000"/>
              <a:buChar char="●"/>
            </a:pPr>
            <a:r>
              <a:rPr lang="en" sz="2000" b="0"/>
              <a:t>What can we make in that time?</a:t>
            </a:r>
            <a:endParaRPr sz="2000" b="0"/>
          </a:p>
          <a:p>
            <a:pPr marL="0" lvl="0" indent="0" algn="l" rtl="0">
              <a:spcBef>
                <a:spcPts val="0"/>
              </a:spcBef>
              <a:spcAft>
                <a:spcPts val="0"/>
              </a:spcAft>
              <a:buNone/>
            </a:pPr>
            <a:endParaRPr sz="2000" b="0"/>
          </a:p>
          <a:p>
            <a:pPr marL="457200" lvl="0" indent="-355600" algn="l" rtl="0">
              <a:spcBef>
                <a:spcPts val="0"/>
              </a:spcBef>
              <a:spcAft>
                <a:spcPts val="0"/>
              </a:spcAft>
              <a:buSzPts val="2000"/>
              <a:buChar char="●"/>
            </a:pPr>
            <a:r>
              <a:rPr lang="en" sz="2000" b="0"/>
              <a:t>How do make it in time?</a:t>
            </a:r>
            <a:br>
              <a:rPr lang="en" sz="2000" b="0"/>
            </a:br>
            <a:endParaRPr sz="2000" b="0"/>
          </a:p>
          <a:p>
            <a:pPr marL="457200" lvl="0" indent="-355600" algn="l" rtl="0">
              <a:spcBef>
                <a:spcPts val="0"/>
              </a:spcBef>
              <a:spcAft>
                <a:spcPts val="0"/>
              </a:spcAft>
              <a:buSzPts val="2000"/>
              <a:buChar char="●"/>
            </a:pPr>
            <a:r>
              <a:rPr lang="en" sz="2000" b="0"/>
              <a:t>What might go wrong?</a:t>
            </a:r>
            <a:endParaRPr sz="2000" b="0"/>
          </a:p>
          <a:p>
            <a:pPr marL="457200" lvl="0" indent="-355600" algn="l" rtl="0">
              <a:spcBef>
                <a:spcPts val="0"/>
              </a:spcBef>
              <a:spcAft>
                <a:spcPts val="0"/>
              </a:spcAft>
              <a:buSzPts val="2000"/>
              <a:buChar char="●"/>
            </a:pPr>
            <a:r>
              <a:rPr lang="en" sz="2000" b="0"/>
              <a:t>What can we do if that happens?</a:t>
            </a:r>
            <a:endParaRPr sz="2000" b="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729450" y="1318650"/>
            <a:ext cx="7688700" cy="31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need a plan!</a:t>
            </a:r>
            <a:endParaRPr/>
          </a:p>
          <a:p>
            <a:pPr marL="0" lvl="0" indent="0" algn="l" rtl="0">
              <a:spcBef>
                <a:spcPts val="0"/>
              </a:spcBef>
              <a:spcAft>
                <a:spcPts val="0"/>
              </a:spcAft>
              <a:buNone/>
            </a:pPr>
            <a:endParaRPr sz="2000" b="0"/>
          </a:p>
          <a:p>
            <a:pPr marL="457200" lvl="0" indent="-355600" algn="l" rtl="0">
              <a:spcBef>
                <a:spcPts val="0"/>
              </a:spcBef>
              <a:spcAft>
                <a:spcPts val="0"/>
              </a:spcAft>
              <a:buSzPts val="2000"/>
              <a:buChar char="●"/>
            </a:pPr>
            <a:r>
              <a:rPr lang="en" sz="2000" b="0"/>
              <a:t>Can we afford to make a game?</a:t>
            </a:r>
            <a:endParaRPr sz="2000" b="0"/>
          </a:p>
          <a:p>
            <a:pPr marL="457200" lvl="0" indent="-355600" algn="l" rtl="0">
              <a:spcBef>
                <a:spcPts val="0"/>
              </a:spcBef>
              <a:spcAft>
                <a:spcPts val="0"/>
              </a:spcAft>
              <a:buSzPts val="2000"/>
              <a:buChar char="●"/>
            </a:pPr>
            <a:r>
              <a:rPr lang="en" sz="2000" b="0"/>
              <a:t>What can we make in that time?</a:t>
            </a:r>
            <a:endParaRPr sz="2000" b="0"/>
          </a:p>
          <a:p>
            <a:pPr marL="0" lvl="0" indent="0" algn="l" rtl="0">
              <a:spcBef>
                <a:spcPts val="0"/>
              </a:spcBef>
              <a:spcAft>
                <a:spcPts val="0"/>
              </a:spcAft>
              <a:buNone/>
            </a:pPr>
            <a:endParaRPr sz="2000" b="0"/>
          </a:p>
          <a:p>
            <a:pPr marL="457200" lvl="0" indent="-355600" algn="l" rtl="0">
              <a:spcBef>
                <a:spcPts val="0"/>
              </a:spcBef>
              <a:spcAft>
                <a:spcPts val="0"/>
              </a:spcAft>
              <a:buSzPts val="2000"/>
              <a:buChar char="●"/>
            </a:pPr>
            <a:r>
              <a:rPr lang="en" sz="2000" b="0"/>
              <a:t>How do make it in time?</a:t>
            </a:r>
            <a:br>
              <a:rPr lang="en" sz="2000" b="0"/>
            </a:br>
            <a:endParaRPr sz="2000" b="0"/>
          </a:p>
          <a:p>
            <a:pPr marL="457200" lvl="0" indent="-355600" algn="l" rtl="0">
              <a:spcBef>
                <a:spcPts val="0"/>
              </a:spcBef>
              <a:spcAft>
                <a:spcPts val="0"/>
              </a:spcAft>
              <a:buSzPts val="2000"/>
              <a:buChar char="●"/>
            </a:pPr>
            <a:r>
              <a:rPr lang="en" sz="2000" b="0"/>
              <a:t>What might go wrong?</a:t>
            </a:r>
            <a:endParaRPr sz="2000" b="0"/>
          </a:p>
          <a:p>
            <a:pPr marL="457200" lvl="0" indent="-355600" algn="l" rtl="0">
              <a:spcBef>
                <a:spcPts val="0"/>
              </a:spcBef>
              <a:spcAft>
                <a:spcPts val="0"/>
              </a:spcAft>
              <a:buSzPts val="2000"/>
              <a:buChar char="●"/>
            </a:pPr>
            <a:r>
              <a:rPr lang="en" sz="2000" b="0"/>
              <a:t>What can we do if that happens?</a:t>
            </a:r>
            <a:endParaRPr sz="2000" b="0"/>
          </a:p>
        </p:txBody>
      </p:sp>
      <p:sp>
        <p:nvSpPr>
          <p:cNvPr id="107" name="Google Shape;107;p17"/>
          <p:cNvSpPr/>
          <p:nvPr/>
        </p:nvSpPr>
        <p:spPr>
          <a:xfrm>
            <a:off x="5351575" y="2103950"/>
            <a:ext cx="150900" cy="6825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5351575" y="3643825"/>
            <a:ext cx="150900" cy="6825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txBox="1"/>
          <p:nvPr/>
        </p:nvSpPr>
        <p:spPr>
          <a:xfrm>
            <a:off x="5692800" y="2193350"/>
            <a:ext cx="15066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Raleway"/>
                <a:ea typeface="Raleway"/>
                <a:cs typeface="Raleway"/>
                <a:sym typeface="Raleway"/>
              </a:rPr>
              <a:t>Scope</a:t>
            </a:r>
            <a:endParaRPr/>
          </a:p>
        </p:txBody>
      </p:sp>
      <p:sp>
        <p:nvSpPr>
          <p:cNvPr id="110" name="Google Shape;110;p17"/>
          <p:cNvSpPr txBox="1"/>
          <p:nvPr/>
        </p:nvSpPr>
        <p:spPr>
          <a:xfrm>
            <a:off x="5692800" y="3733225"/>
            <a:ext cx="27252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Raleway"/>
                <a:ea typeface="Raleway"/>
                <a:cs typeface="Raleway"/>
                <a:sym typeface="Raleway"/>
              </a:rPr>
              <a:t>Risk &amp; Mitigation</a:t>
            </a:r>
            <a:endParaRPr/>
          </a:p>
        </p:txBody>
      </p:sp>
      <p:sp>
        <p:nvSpPr>
          <p:cNvPr id="111" name="Google Shape;111;p17"/>
          <p:cNvSpPr/>
          <p:nvPr/>
        </p:nvSpPr>
        <p:spPr>
          <a:xfrm>
            <a:off x="5351575" y="2881825"/>
            <a:ext cx="150900" cy="682500"/>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txBox="1"/>
          <p:nvPr/>
        </p:nvSpPr>
        <p:spPr>
          <a:xfrm>
            <a:off x="5692800" y="2971225"/>
            <a:ext cx="27252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Raleway"/>
                <a:ea typeface="Raleway"/>
                <a:cs typeface="Raleway"/>
                <a:sym typeface="Raleway"/>
              </a:rPr>
              <a:t>Steps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1829100" y="2304150"/>
            <a:ext cx="54894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If you don’t have a plan, this is basically your thought process...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 have an idea. Let’s make a game.</a:t>
            </a:r>
            <a:endParaRPr/>
          </a:p>
        </p:txBody>
      </p:sp>
      <p:cxnSp>
        <p:nvCxnSpPr>
          <p:cNvPr id="123" name="Google Shape;123;p19"/>
          <p:cNvCxnSpPr>
            <a:stCxn id="124" idx="3"/>
            <a:endCxn id="125" idx="1"/>
          </p:cNvCxnSpPr>
          <p:nvPr/>
        </p:nvCxnSpPr>
        <p:spPr>
          <a:xfrm>
            <a:off x="1698619" y="2724150"/>
            <a:ext cx="6169800" cy="4200"/>
          </a:xfrm>
          <a:prstGeom prst="straightConnector1">
            <a:avLst/>
          </a:prstGeom>
          <a:noFill/>
          <a:ln w="38100" cap="flat" cmpd="sng">
            <a:solidFill>
              <a:schemeClr val="dk2"/>
            </a:solidFill>
            <a:prstDash val="solid"/>
            <a:round/>
            <a:headEnd type="none" w="med" len="med"/>
            <a:tailEnd type="triangle" w="med" len="med"/>
          </a:ln>
        </p:spPr>
      </p:cxnSp>
      <p:sp>
        <p:nvSpPr>
          <p:cNvPr id="124" name="Google Shape;124;p19"/>
          <p:cNvSpPr txBox="1"/>
          <p:nvPr/>
        </p:nvSpPr>
        <p:spPr>
          <a:xfrm>
            <a:off x="749719" y="24967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sp>
        <p:nvSpPr>
          <p:cNvPr id="125" name="Google Shape;125;p19"/>
          <p:cNvSpPr txBox="1"/>
          <p:nvPr/>
        </p:nvSpPr>
        <p:spPr>
          <a:xfrm>
            <a:off x="7868275" y="25010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FINISH</a:t>
            </a:r>
            <a:endParaRPr>
              <a:latin typeface="Lato"/>
              <a:ea typeface="Lato"/>
              <a:cs typeface="Lato"/>
              <a:sym typeface="Lato"/>
            </a:endParaRPr>
          </a:p>
        </p:txBody>
      </p:sp>
      <p:sp>
        <p:nvSpPr>
          <p:cNvPr id="126" name="Google Shape;126;p19"/>
          <p:cNvSpPr txBox="1"/>
          <p:nvPr/>
        </p:nvSpPr>
        <p:spPr>
          <a:xfrm>
            <a:off x="7868275" y="3361950"/>
            <a:ext cx="9489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Game done</a:t>
            </a:r>
            <a:endParaRPr>
              <a:latin typeface="Lato"/>
              <a:ea typeface="Lato"/>
              <a:cs typeface="Lato"/>
              <a:sym typeface="Lato"/>
            </a:endParaRPr>
          </a:p>
        </p:txBody>
      </p:sp>
      <p:cxnSp>
        <p:nvCxnSpPr>
          <p:cNvPr id="127" name="Google Shape;127;p19"/>
          <p:cNvCxnSpPr>
            <a:endCxn id="126" idx="0"/>
          </p:cNvCxnSpPr>
          <p:nvPr/>
        </p:nvCxnSpPr>
        <p:spPr>
          <a:xfrm>
            <a:off x="8342725" y="2951550"/>
            <a:ext cx="0" cy="410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p:nvPr/>
        </p:nvSpPr>
        <p:spPr>
          <a:xfrm>
            <a:off x="0" y="4278825"/>
            <a:ext cx="9144000" cy="8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Raleway"/>
                <a:ea typeface="Raleway"/>
                <a:cs typeface="Raleway"/>
                <a:sym typeface="Raleway"/>
              </a:rPr>
              <a:t>That’s pretty much your plan.</a:t>
            </a:r>
            <a:endParaRPr sz="2000"/>
          </a:p>
        </p:txBody>
      </p:sp>
      <p:pic>
        <p:nvPicPr>
          <p:cNvPr id="134" name="Google Shape;134;p20"/>
          <p:cNvPicPr preferRelativeResize="0"/>
          <p:nvPr/>
        </p:nvPicPr>
        <p:blipFill>
          <a:blip r:embed="rId3">
            <a:alphaModFix/>
          </a:blip>
          <a:stretch>
            <a:fillRect/>
          </a:stretch>
        </p:blipFill>
        <p:spPr>
          <a:xfrm>
            <a:off x="2833688" y="1259400"/>
            <a:ext cx="3476625" cy="301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865300" y="2304150"/>
            <a:ext cx="74169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 let’s plan...</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TotalTime>
  <Words>1444</Words>
  <Application>Microsoft Office PowerPoint</Application>
  <PresentationFormat>On-screen Show (16:9)</PresentationFormat>
  <Paragraphs>260</Paragraphs>
  <Slides>37</Slides>
  <Notes>37</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Lato</vt:lpstr>
      <vt:lpstr>Roboto</vt:lpstr>
      <vt:lpstr>Arial</vt:lpstr>
      <vt:lpstr>Raleway</vt:lpstr>
      <vt:lpstr>Streamline</vt:lpstr>
      <vt:lpstr>Basic Production Planning Adapted from Raymond Teo</vt:lpstr>
      <vt:lpstr>Today’s Lecture  The thought process to planning a project  Common milestone It’s purpose How to plan your milestone  Creating backlog It’s purpose How to come up with a backlog</vt:lpstr>
      <vt:lpstr>Games are expensive to make.   1 Programmer + 1 Artist + 1 Design + 1 Project Manager/QA $3000 x 4 = $12,000  Development time : 6 months $12,000 x 6 = $72,000  Extra : BGM, SFX, VO, Poster, Marketing, etc. = $30,000  Total : $102k (+$12,000 for every additional month delayed)</vt:lpstr>
      <vt:lpstr>We need a plan!  Can we afford to make a game? What can we make in that time?  How do make it in time?  What might go wrong? What can we do if that happens?</vt:lpstr>
      <vt:lpstr>We need a plan!  Can we afford to make a game? What can we make in that time?  How do make it in time?  What might go wrong? What can we do if that happens?</vt:lpstr>
      <vt:lpstr>If you don’t have a plan, this is basically your thought process...</vt:lpstr>
      <vt:lpstr>I have an idea. Let’s make a game.</vt:lpstr>
      <vt:lpstr>PowerPoint Presentation</vt:lpstr>
      <vt:lpstr>So let’s plan...</vt:lpstr>
      <vt:lpstr>Common : I do this part, you do that part...</vt:lpstr>
      <vt:lpstr>What you get...</vt:lpstr>
      <vt:lpstr>What you need...</vt:lpstr>
      <vt:lpstr>So this...</vt:lpstr>
      <vt:lpstr>PowerPoint Presentation</vt:lpstr>
      <vt:lpstr>Break it down!</vt:lpstr>
      <vt:lpstr>PowerPoint Presentation</vt:lpstr>
      <vt:lpstr>Break it down even more ?!?</vt:lpstr>
      <vt:lpstr>First playable  Vertical Slice   System Alpha  Beta </vt:lpstr>
      <vt:lpstr>First playable  Vertical Slice   System Alpha  Beta </vt:lpstr>
      <vt:lpstr>First playable  Vertical Slice    System Alpha   Beta </vt:lpstr>
      <vt:lpstr>First playable  Vertical Slice   System Alpha  Beta </vt:lpstr>
      <vt:lpstr>First playable  Vertical Slice   System Alpha  Beta </vt:lpstr>
      <vt:lpstr>Exercise 1 :  Identify the FP for 3 games  Form group of 3-4  Pick 3 games  (Ideally something small and everyone played)  Discuss what the FP should be  Examples on next page</vt:lpstr>
      <vt:lpstr>Examples</vt:lpstr>
      <vt:lpstr>PowerPoint Presentation</vt:lpstr>
      <vt:lpstr>PowerPoint Presentation</vt:lpstr>
      <vt:lpstr>PowerPoint Presentation</vt:lpstr>
      <vt:lpstr>PowerPoint Presentation</vt:lpstr>
      <vt:lpstr>Summary  Split project into milestone Define goals for each milestone Split milestone into sprint Define deliverable for each sprint  Planning forces the team to seat down and evaluate the project Planning gives you predictability</vt:lpstr>
      <vt:lpstr>PowerPoint Presentation</vt:lpstr>
      <vt:lpstr>What is a Backlog </vt:lpstr>
      <vt:lpstr>Backlog : Prioritize &amp; Estimate</vt:lpstr>
      <vt:lpstr>Backlog : Prioritize &amp; Estimate</vt:lpstr>
      <vt:lpstr>Backlog : Additional pointers</vt:lpstr>
      <vt:lpstr>Submission</vt:lpstr>
      <vt:lpstr>Exercise 2 : Create a backlog for Mario [NES] in Excel</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Production Planning Adapted from Raymond Teo</dc:title>
  <cp:lastModifiedBy>Cheng Ding Xiang</cp:lastModifiedBy>
  <cp:revision>3</cp:revision>
  <dcterms:modified xsi:type="dcterms:W3CDTF">2022-10-03T02:24:51Z</dcterms:modified>
</cp:coreProperties>
</file>